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6" r:id="rId2"/>
    <p:sldId id="311" r:id="rId3"/>
    <p:sldId id="257" r:id="rId4"/>
    <p:sldId id="258" r:id="rId5"/>
    <p:sldId id="259" r:id="rId6"/>
    <p:sldId id="307" r:id="rId7"/>
    <p:sldId id="260" r:id="rId8"/>
    <p:sldId id="262" r:id="rId9"/>
    <p:sldId id="263" r:id="rId10"/>
    <p:sldId id="261" r:id="rId11"/>
    <p:sldId id="312" r:id="rId12"/>
    <p:sldId id="265" r:id="rId13"/>
    <p:sldId id="308" r:id="rId14"/>
    <p:sldId id="309" r:id="rId15"/>
    <p:sldId id="310" r:id="rId16"/>
    <p:sldId id="266" r:id="rId17"/>
    <p:sldId id="272" r:id="rId18"/>
    <p:sldId id="274" r:id="rId19"/>
    <p:sldId id="275" r:id="rId20"/>
    <p:sldId id="276" r:id="rId21"/>
    <p:sldId id="278" r:id="rId22"/>
    <p:sldId id="280" r:id="rId23"/>
    <p:sldId id="281" r:id="rId24"/>
    <p:sldId id="284" r:id="rId25"/>
    <p:sldId id="283" r:id="rId26"/>
    <p:sldId id="285" r:id="rId27"/>
    <p:sldId id="286" r:id="rId28"/>
    <p:sldId id="287" r:id="rId29"/>
    <p:sldId id="288" r:id="rId30"/>
    <p:sldId id="292" r:id="rId31"/>
    <p:sldId id="296" r:id="rId32"/>
    <p:sldId id="300" r:id="rId33"/>
    <p:sldId id="298" r:id="rId34"/>
    <p:sldId id="303" r:id="rId35"/>
    <p:sldId id="304" r:id="rId36"/>
    <p:sldId id="305" r:id="rId37"/>
    <p:sldId id="297" r:id="rId3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43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7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435A-947B-4492-B3DC-2AAD20CCF034}" type="datetimeFigureOut">
              <a:rPr lang="nb-NO" smtClean="0"/>
              <a:t>16.09.2017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173-33C6-4FE7-8875-E09910AD11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1086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435A-947B-4492-B3DC-2AAD20CCF034}" type="datetimeFigureOut">
              <a:rPr lang="nb-NO" smtClean="0"/>
              <a:t>16.09.2017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173-33C6-4FE7-8875-E09910AD11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6542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435A-947B-4492-B3DC-2AAD20CCF034}" type="datetimeFigureOut">
              <a:rPr lang="nb-NO" smtClean="0"/>
              <a:t>16.09.2017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173-33C6-4FE7-8875-E09910AD11CF}" type="slidenum">
              <a:rPr lang="nb-NO" smtClean="0"/>
              <a:t>‹#›</a:t>
            </a:fld>
            <a:endParaRPr lang="nb-NO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741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435A-947B-4492-B3DC-2AAD20CCF034}" type="datetimeFigureOut">
              <a:rPr lang="nb-NO" smtClean="0"/>
              <a:t>16.09.2017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173-33C6-4FE7-8875-E09910AD11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6218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435A-947B-4492-B3DC-2AAD20CCF034}" type="datetimeFigureOut">
              <a:rPr lang="nb-NO" smtClean="0"/>
              <a:t>16.09.2017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173-33C6-4FE7-8875-E09910AD11CF}" type="slidenum">
              <a:rPr lang="nb-NO" smtClean="0"/>
              <a:t>‹#›</a:t>
            </a:fld>
            <a:endParaRPr lang="nb-NO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9371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435A-947B-4492-B3DC-2AAD20CCF034}" type="datetimeFigureOut">
              <a:rPr lang="nb-NO" smtClean="0"/>
              <a:t>16.09.2017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173-33C6-4FE7-8875-E09910AD11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789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435A-947B-4492-B3DC-2AAD20CCF034}" type="datetimeFigureOut">
              <a:rPr lang="nb-NO" smtClean="0"/>
              <a:t>16.09.2017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173-33C6-4FE7-8875-E09910AD11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3057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435A-947B-4492-B3DC-2AAD20CCF034}" type="datetimeFigureOut">
              <a:rPr lang="nb-NO" smtClean="0"/>
              <a:t>16.09.2017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173-33C6-4FE7-8875-E09910AD11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1614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435A-947B-4492-B3DC-2AAD20CCF034}" type="datetimeFigureOut">
              <a:rPr lang="nb-NO" smtClean="0"/>
              <a:t>16.09.2017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173-33C6-4FE7-8875-E09910AD11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423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435A-947B-4492-B3DC-2AAD20CCF034}" type="datetimeFigureOut">
              <a:rPr lang="nb-NO" smtClean="0"/>
              <a:t>16.09.2017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173-33C6-4FE7-8875-E09910AD11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25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435A-947B-4492-B3DC-2AAD20CCF034}" type="datetimeFigureOut">
              <a:rPr lang="nb-NO" smtClean="0"/>
              <a:t>16.09.2017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173-33C6-4FE7-8875-E09910AD11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513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435A-947B-4492-B3DC-2AAD20CCF034}" type="datetimeFigureOut">
              <a:rPr lang="nb-NO" smtClean="0"/>
              <a:t>16.09.2017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173-33C6-4FE7-8875-E09910AD11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2346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435A-947B-4492-B3DC-2AAD20CCF034}" type="datetimeFigureOut">
              <a:rPr lang="nb-NO" smtClean="0"/>
              <a:t>16.09.2017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173-33C6-4FE7-8875-E09910AD11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165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435A-947B-4492-B3DC-2AAD20CCF034}" type="datetimeFigureOut">
              <a:rPr lang="nb-NO" smtClean="0"/>
              <a:t>16.09.2017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173-33C6-4FE7-8875-E09910AD11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487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435A-947B-4492-B3DC-2AAD20CCF034}" type="datetimeFigureOut">
              <a:rPr lang="nb-NO" smtClean="0"/>
              <a:t>16.09.2017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173-33C6-4FE7-8875-E09910AD11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267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9435A-947B-4492-B3DC-2AAD20CCF034}" type="datetimeFigureOut">
              <a:rPr lang="nb-NO" smtClean="0"/>
              <a:t>16.09.2017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9173-33C6-4FE7-8875-E09910AD11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40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9435A-947B-4492-B3DC-2AAD20CCF034}" type="datetimeFigureOut">
              <a:rPr lang="nb-NO" smtClean="0"/>
              <a:t>16.09.2017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1A19173-33C6-4FE7-8875-E09910AD11C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872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0300" y="404664"/>
            <a:ext cx="6347713" cy="1320800"/>
          </a:xfrm>
        </p:spPr>
        <p:txBody>
          <a:bodyPr>
            <a:normAutofit fontScale="90000"/>
          </a:bodyPr>
          <a:lstStyle/>
          <a:p>
            <a:r>
              <a:rPr lang="nb-NO" sz="4400" dirty="0" smtClean="0"/>
              <a:t>3. september </a:t>
            </a:r>
            <a:r>
              <a:rPr lang="nb-NO" sz="4400" dirty="0" smtClean="0"/>
              <a:t>2017: </a:t>
            </a:r>
            <a:r>
              <a:rPr lang="nb-NO" sz="4400" dirty="0" err="1" smtClean="0"/>
              <a:t>Eit</a:t>
            </a:r>
            <a:r>
              <a:rPr lang="nb-NO" sz="4400" dirty="0" smtClean="0"/>
              <a:t> lite foredrag om : </a:t>
            </a:r>
            <a:endParaRPr lang="nb-NO" sz="4400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905359"/>
            <a:ext cx="6348413" cy="2391895"/>
          </a:xfrm>
        </p:spPr>
      </p:pic>
    </p:spTree>
    <p:extLst>
      <p:ext uri="{BB962C8B-B14F-4D97-AF65-F5344CB8AC3E}">
        <p14:creationId xmlns:p14="http://schemas.microsoft.com/office/powerpoint/2010/main" val="380098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«Ideologisk» fundament for </a:t>
            </a:r>
            <a:r>
              <a:rPr lang="nb-NO" dirty="0" err="1" smtClean="0"/>
              <a:t>Rotary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2000" dirty="0" smtClean="0"/>
              <a:t>Paul sin barndom med vidsyn og tolerant bestefar og </a:t>
            </a:r>
            <a:r>
              <a:rPr lang="nb-NO" sz="2000" dirty="0" err="1" smtClean="0"/>
              <a:t>menneskekjærleg</a:t>
            </a:r>
            <a:r>
              <a:rPr lang="nb-NO" sz="2000" dirty="0" smtClean="0"/>
              <a:t> bestemor.</a:t>
            </a:r>
          </a:p>
          <a:p>
            <a:r>
              <a:rPr lang="nb-NO" sz="2000" dirty="0" smtClean="0"/>
              <a:t>Paul sin </a:t>
            </a:r>
            <a:r>
              <a:rPr lang="nb-NO" sz="2000" dirty="0" err="1" smtClean="0"/>
              <a:t>alsidige</a:t>
            </a:r>
            <a:r>
              <a:rPr lang="nb-NO" sz="2000" dirty="0" smtClean="0"/>
              <a:t> erfaring </a:t>
            </a:r>
            <a:r>
              <a:rPr lang="nb-NO" sz="2000" dirty="0" err="1" smtClean="0"/>
              <a:t>frå</a:t>
            </a:r>
            <a:r>
              <a:rPr lang="nb-NO" sz="2000" dirty="0" smtClean="0"/>
              <a:t> sine 5 </a:t>
            </a:r>
            <a:r>
              <a:rPr lang="nb-NO" sz="2000" dirty="0" err="1" smtClean="0"/>
              <a:t>freelanceår</a:t>
            </a:r>
            <a:r>
              <a:rPr lang="nb-NO" sz="2000" dirty="0" smtClean="0"/>
              <a:t> på slutten av sitt jusstudium.</a:t>
            </a:r>
          </a:p>
          <a:p>
            <a:r>
              <a:rPr lang="nb-NO" sz="2000" dirty="0" smtClean="0"/>
              <a:t>Det han </a:t>
            </a:r>
            <a:r>
              <a:rPr lang="nb-NO" sz="2000" dirty="0" err="1" smtClean="0"/>
              <a:t>mao</a:t>
            </a:r>
            <a:r>
              <a:rPr lang="nb-NO" sz="2000" dirty="0" smtClean="0"/>
              <a:t>. vil føre </a:t>
            </a:r>
            <a:r>
              <a:rPr lang="nb-NO" sz="2000" dirty="0" err="1" smtClean="0"/>
              <a:t>vidare</a:t>
            </a:r>
            <a:r>
              <a:rPr lang="nb-NO" sz="2000" dirty="0" smtClean="0"/>
              <a:t> er respekt for andre si tru, yrke, levemåte og erfaringsbakgrunn.</a:t>
            </a:r>
          </a:p>
          <a:p>
            <a:r>
              <a:rPr lang="nb-NO" sz="2000" dirty="0" smtClean="0"/>
              <a:t>Paul ville også at klubben skulle engasjere seg utad og ta på seg </a:t>
            </a:r>
            <a:r>
              <a:rPr lang="nb-NO" sz="2000" dirty="0" err="1" smtClean="0"/>
              <a:t>oppgåver</a:t>
            </a:r>
            <a:r>
              <a:rPr lang="nb-NO" sz="2000" dirty="0" smtClean="0"/>
              <a:t> til nytte for samfunnet.</a:t>
            </a:r>
          </a:p>
          <a:p>
            <a:r>
              <a:rPr lang="nb-NO" sz="2000" dirty="0" smtClean="0"/>
              <a:t>I 1907 første prosjekt med installasjon av sanitæranlegg i Chicago Rådhus.</a:t>
            </a:r>
          </a:p>
          <a:p>
            <a:r>
              <a:rPr lang="nb-NO" sz="2000" dirty="0" smtClean="0"/>
              <a:t>Servicebegrepet har </a:t>
            </a:r>
            <a:r>
              <a:rPr lang="nb-NO" sz="2000" dirty="0" err="1" smtClean="0"/>
              <a:t>seinare</a:t>
            </a:r>
            <a:r>
              <a:rPr lang="nb-NO" sz="2000" dirty="0" smtClean="0"/>
              <a:t> </a:t>
            </a:r>
            <a:r>
              <a:rPr lang="nb-NO" sz="2000" dirty="0" err="1" smtClean="0"/>
              <a:t>vore</a:t>
            </a:r>
            <a:r>
              <a:rPr lang="nb-NO" sz="2000" dirty="0" smtClean="0"/>
              <a:t> heilt sentralt i </a:t>
            </a:r>
            <a:r>
              <a:rPr lang="nb-NO" sz="2000" dirty="0" err="1" smtClean="0"/>
              <a:t>Rotary</a:t>
            </a:r>
            <a:r>
              <a:rPr lang="nb-NO" sz="2000" dirty="0" smtClean="0"/>
              <a:t>.  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41684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Kjerneverdier i </a:t>
            </a:r>
            <a:r>
              <a:rPr lang="nb-NO" dirty="0" err="1" smtClean="0"/>
              <a:t>Rotary</a:t>
            </a:r>
            <a:r>
              <a:rPr lang="nb-NO" dirty="0" smtClean="0"/>
              <a:t> (</a:t>
            </a:r>
            <a:r>
              <a:rPr lang="nb-NO" dirty="0" err="1" smtClean="0"/>
              <a:t>core</a:t>
            </a:r>
            <a:r>
              <a:rPr lang="nb-NO" dirty="0" smtClean="0"/>
              <a:t> </a:t>
            </a:r>
            <a:r>
              <a:rPr lang="nb-NO" dirty="0" err="1" smtClean="0"/>
              <a:t>values</a:t>
            </a:r>
            <a:r>
              <a:rPr lang="nb-NO" dirty="0" smtClean="0"/>
              <a:t>):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Tjeneste – service.</a:t>
            </a:r>
          </a:p>
          <a:p>
            <a:r>
              <a:rPr lang="nb-NO" sz="2400" dirty="0" smtClean="0"/>
              <a:t>Kameratskap – </a:t>
            </a:r>
            <a:r>
              <a:rPr lang="nb-NO" sz="2400" dirty="0" err="1" smtClean="0"/>
              <a:t>Fellowship</a:t>
            </a:r>
            <a:r>
              <a:rPr lang="nb-NO" sz="2400" dirty="0" smtClean="0"/>
              <a:t>.</a:t>
            </a:r>
          </a:p>
          <a:p>
            <a:r>
              <a:rPr lang="nb-NO" sz="2400" dirty="0" smtClean="0"/>
              <a:t>Mangfold – </a:t>
            </a:r>
            <a:r>
              <a:rPr lang="nb-NO" sz="2400" dirty="0" err="1" smtClean="0"/>
              <a:t>Diversity</a:t>
            </a:r>
            <a:r>
              <a:rPr lang="nb-NO" sz="2400" dirty="0" smtClean="0"/>
              <a:t>.</a:t>
            </a:r>
          </a:p>
          <a:p>
            <a:r>
              <a:rPr lang="nb-NO" sz="2400" dirty="0" smtClean="0"/>
              <a:t>Hederlighet – </a:t>
            </a:r>
            <a:r>
              <a:rPr lang="nb-NO" sz="2400" dirty="0" err="1" smtClean="0"/>
              <a:t>Integrity</a:t>
            </a:r>
            <a:r>
              <a:rPr lang="nb-NO" sz="2400" dirty="0" smtClean="0"/>
              <a:t>.</a:t>
            </a:r>
          </a:p>
          <a:p>
            <a:r>
              <a:rPr lang="nb-NO" sz="2400" dirty="0" smtClean="0"/>
              <a:t>Lederskap – </a:t>
            </a:r>
            <a:r>
              <a:rPr lang="nb-NO" sz="2400" dirty="0" err="1" smtClean="0"/>
              <a:t>Leadership</a:t>
            </a:r>
            <a:r>
              <a:rPr lang="nb-NO" sz="2400" dirty="0" smtClean="0"/>
              <a:t>.</a:t>
            </a:r>
          </a:p>
          <a:p>
            <a:r>
              <a:rPr lang="nb-NO" sz="2400" dirty="0" smtClean="0"/>
              <a:t>Dei 5 tjenestegreiner – Avenyer.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44704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Korleis</a:t>
            </a:r>
            <a:r>
              <a:rPr lang="nb-NO" dirty="0" smtClean="0"/>
              <a:t> er </a:t>
            </a:r>
            <a:r>
              <a:rPr lang="nb-NO" dirty="0" err="1" smtClean="0"/>
              <a:t>Rotary</a:t>
            </a:r>
            <a:r>
              <a:rPr lang="nb-NO" dirty="0" smtClean="0"/>
              <a:t> organisert?: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400" dirty="0" smtClean="0"/>
              <a:t>1,2 million </a:t>
            </a:r>
            <a:r>
              <a:rPr lang="nb-NO" sz="2400" dirty="0" err="1" smtClean="0"/>
              <a:t>rotarymedlemar</a:t>
            </a:r>
            <a:r>
              <a:rPr lang="nb-NO" sz="2400" dirty="0" smtClean="0"/>
              <a:t>.</a:t>
            </a:r>
          </a:p>
          <a:p>
            <a:r>
              <a:rPr lang="nb-NO" sz="2400" dirty="0" smtClean="0"/>
              <a:t>33 000 klubbar.</a:t>
            </a:r>
          </a:p>
          <a:p>
            <a:r>
              <a:rPr lang="nb-NO" sz="2400" dirty="0" smtClean="0"/>
              <a:t>530 distrikt. 6 distrikt i Norge. (Vi er D2305)</a:t>
            </a:r>
          </a:p>
          <a:p>
            <a:r>
              <a:rPr lang="nb-NO" sz="2400" dirty="0" smtClean="0"/>
              <a:t>34 soner. Norge er i sone 16 (</a:t>
            </a:r>
            <a:r>
              <a:rPr lang="nb-NO" sz="2400" dirty="0" err="1" smtClean="0"/>
              <a:t>saman</a:t>
            </a:r>
            <a:r>
              <a:rPr lang="nb-NO" sz="2400" dirty="0" smtClean="0"/>
              <a:t> med Danmark, Island og Polen i tillegg til D2360 og 2390 i Sverige.) </a:t>
            </a:r>
          </a:p>
          <a:p>
            <a:r>
              <a:rPr lang="nb-NO" sz="2400" dirty="0" err="1" smtClean="0"/>
              <a:t>Rotary</a:t>
            </a:r>
            <a:r>
              <a:rPr lang="nb-NO" sz="2400" dirty="0" smtClean="0"/>
              <a:t> International sitt hovedstyre med verdenspresidenten. 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63070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Korleis</a:t>
            </a:r>
            <a:r>
              <a:rPr lang="nb-NO" dirty="0" smtClean="0"/>
              <a:t> </a:t>
            </a:r>
            <a:r>
              <a:rPr lang="nb-NO" dirty="0" err="1" smtClean="0"/>
              <a:t>Rotary</a:t>
            </a:r>
            <a:r>
              <a:rPr lang="nb-NO" dirty="0" smtClean="0"/>
              <a:t> er organisert: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err="1" smtClean="0"/>
              <a:t>Rotary</a:t>
            </a:r>
            <a:r>
              <a:rPr lang="nb-NO" sz="2400" dirty="0" smtClean="0"/>
              <a:t> International.</a:t>
            </a:r>
          </a:p>
          <a:p>
            <a:r>
              <a:rPr lang="nb-NO" sz="2400" dirty="0" err="1" smtClean="0"/>
              <a:t>Årskongress</a:t>
            </a:r>
            <a:r>
              <a:rPr lang="nb-NO" sz="2400" dirty="0" smtClean="0"/>
              <a:t>. (Convention)</a:t>
            </a:r>
          </a:p>
          <a:p>
            <a:r>
              <a:rPr lang="nb-NO" sz="2400" dirty="0" smtClean="0"/>
              <a:t>Verdenspresident med hovedstyre.</a:t>
            </a:r>
          </a:p>
          <a:p>
            <a:r>
              <a:rPr lang="nb-NO" sz="2400" dirty="0" err="1" smtClean="0"/>
              <a:t>Rotary</a:t>
            </a:r>
            <a:r>
              <a:rPr lang="nb-NO" sz="2400" dirty="0" smtClean="0"/>
              <a:t> sitt sekretariat.</a:t>
            </a:r>
          </a:p>
          <a:p>
            <a:r>
              <a:rPr lang="nb-NO" sz="2400" dirty="0" err="1" smtClean="0"/>
              <a:t>Lovrådet</a:t>
            </a:r>
            <a:r>
              <a:rPr lang="nb-NO" sz="2400" dirty="0" smtClean="0"/>
              <a:t>. (Council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 smtClean="0"/>
              <a:t>legislation</a:t>
            </a:r>
            <a:r>
              <a:rPr lang="nb-NO" sz="2400" dirty="0" smtClean="0"/>
              <a:t>)</a:t>
            </a:r>
          </a:p>
          <a:p>
            <a:r>
              <a:rPr lang="nb-NO" sz="2400" dirty="0" err="1" smtClean="0"/>
              <a:t>Rotaryfondet</a:t>
            </a:r>
            <a:r>
              <a:rPr lang="nb-NO" sz="2400" dirty="0" smtClean="0"/>
              <a:t> (The </a:t>
            </a:r>
            <a:r>
              <a:rPr lang="nb-NO" sz="2400" dirty="0" err="1" smtClean="0"/>
              <a:t>Rotary</a:t>
            </a:r>
            <a:r>
              <a:rPr lang="nb-NO" sz="2400" dirty="0" smtClean="0"/>
              <a:t> Foundation) 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96463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Sykkylven </a:t>
            </a:r>
            <a:r>
              <a:rPr lang="nb-NO" dirty="0" err="1" smtClean="0"/>
              <a:t>Rotary</a:t>
            </a:r>
            <a:r>
              <a:rPr lang="nb-NO" dirty="0" smtClean="0"/>
              <a:t> Klubb mot </a:t>
            </a:r>
            <a:r>
              <a:rPr lang="nb-NO" dirty="0" err="1" smtClean="0"/>
              <a:t>Rotary</a:t>
            </a:r>
            <a:r>
              <a:rPr lang="nb-NO" dirty="0" smtClean="0"/>
              <a:t> </a:t>
            </a:r>
            <a:r>
              <a:rPr lang="nb-NO" dirty="0" err="1" smtClean="0"/>
              <a:t>Internation</a:t>
            </a:r>
            <a:r>
              <a:rPr lang="nb-NO" dirty="0" smtClean="0"/>
              <a:t>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63357" y="2160357"/>
            <a:ext cx="3088109" cy="3880772"/>
          </a:xfrm>
        </p:spPr>
        <p:txBody>
          <a:bodyPr>
            <a:noAutofit/>
          </a:bodyPr>
          <a:lstStyle/>
          <a:p>
            <a:r>
              <a:rPr lang="nb-NO" sz="2000" dirty="0" smtClean="0"/>
              <a:t>Verdenspresident </a:t>
            </a:r>
            <a:r>
              <a:rPr lang="nb-NO" sz="2000" dirty="0" smtClean="0"/>
              <a:t>Ian </a:t>
            </a:r>
            <a:r>
              <a:rPr lang="nb-NO" sz="2000" dirty="0" err="1" smtClean="0"/>
              <a:t>Riesley</a:t>
            </a:r>
            <a:r>
              <a:rPr lang="nb-NO" sz="2000" dirty="0" smtClean="0"/>
              <a:t>(2017/2018)</a:t>
            </a:r>
            <a:endParaRPr lang="nb-NO" sz="2000" dirty="0" smtClean="0"/>
          </a:p>
          <a:p>
            <a:r>
              <a:rPr lang="nb-NO" sz="2000" dirty="0" smtClean="0"/>
              <a:t>Hovedstyre med president, </a:t>
            </a:r>
            <a:r>
              <a:rPr lang="nb-NO" sz="2000" dirty="0" err="1" smtClean="0"/>
              <a:t>innkomande</a:t>
            </a:r>
            <a:r>
              <a:rPr lang="nb-NO" sz="2000" dirty="0" smtClean="0"/>
              <a:t> president og 17 </a:t>
            </a:r>
            <a:r>
              <a:rPr lang="nb-NO" sz="2000" dirty="0" err="1" smtClean="0"/>
              <a:t>medlemer</a:t>
            </a:r>
            <a:r>
              <a:rPr lang="nb-NO" sz="2000" dirty="0" smtClean="0"/>
              <a:t> for 2 år. Dei neste 17 for </a:t>
            </a:r>
            <a:r>
              <a:rPr lang="nb-NO" sz="2000" dirty="0" err="1" smtClean="0"/>
              <a:t>dei</a:t>
            </a:r>
            <a:r>
              <a:rPr lang="nb-NO" sz="2000" dirty="0" smtClean="0"/>
              <a:t> 2 neste åra. (husk </a:t>
            </a:r>
            <a:r>
              <a:rPr lang="nb-NO" sz="2000" dirty="0" err="1" smtClean="0"/>
              <a:t>dei</a:t>
            </a:r>
            <a:r>
              <a:rPr lang="nb-NO" sz="2000" dirty="0" smtClean="0"/>
              <a:t> 34 sonene)</a:t>
            </a:r>
          </a:p>
          <a:p>
            <a:r>
              <a:rPr lang="nb-NO" sz="2000" dirty="0" err="1" smtClean="0"/>
              <a:t>Årskongress</a:t>
            </a:r>
            <a:r>
              <a:rPr lang="nb-NO" sz="2000" dirty="0" smtClean="0"/>
              <a:t>.(Convention). Alle ovenfor er valgt ved denne </a:t>
            </a:r>
            <a:r>
              <a:rPr lang="nb-NO" sz="2000" dirty="0" err="1" smtClean="0"/>
              <a:t>Årskongressen</a:t>
            </a:r>
            <a:r>
              <a:rPr lang="nb-NO" sz="2000" dirty="0" smtClean="0"/>
              <a:t>. </a:t>
            </a:r>
            <a:endParaRPr lang="nb-NO" sz="2000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nb-NO" sz="2000" dirty="0" smtClean="0"/>
              <a:t>Lokal president </a:t>
            </a:r>
            <a:r>
              <a:rPr lang="nb-NO" sz="2000" dirty="0" smtClean="0"/>
              <a:t>Bastian.(2017/2018)</a:t>
            </a:r>
            <a:endParaRPr lang="nb-NO" sz="2000" dirty="0" smtClean="0"/>
          </a:p>
          <a:p>
            <a:r>
              <a:rPr lang="nb-NO" sz="2000" dirty="0" smtClean="0"/>
              <a:t>Vårt styre med president, </a:t>
            </a:r>
            <a:r>
              <a:rPr lang="nb-NO" sz="2000" dirty="0" err="1" smtClean="0"/>
              <a:t>innkomande</a:t>
            </a:r>
            <a:r>
              <a:rPr lang="nb-NO" sz="2000" dirty="0" smtClean="0"/>
              <a:t> president og 6 </a:t>
            </a:r>
            <a:r>
              <a:rPr lang="nb-NO" sz="2000" dirty="0" err="1" smtClean="0"/>
              <a:t>styremedlemar</a:t>
            </a:r>
            <a:r>
              <a:rPr lang="nb-NO" sz="2000" dirty="0" smtClean="0"/>
              <a:t> valgt på Årsmøte første onsdag i desember.</a:t>
            </a:r>
          </a:p>
          <a:p>
            <a:r>
              <a:rPr lang="nb-NO" sz="2000" dirty="0" smtClean="0"/>
              <a:t>Alle ovenfor er formelt valgt ved Årsmøte vårt sjøl om dette er arrangert så enkelt som råd.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0885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Samanlikning</a:t>
            </a:r>
            <a:r>
              <a:rPr lang="nb-NO" dirty="0" smtClean="0"/>
              <a:t> mellom SRK og RI: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RI sitt sekretariat med hovedkontor i </a:t>
            </a:r>
            <a:r>
              <a:rPr lang="nb-NO" dirty="0" err="1" smtClean="0"/>
              <a:t>Evanston</a:t>
            </a:r>
            <a:r>
              <a:rPr lang="nb-NO" dirty="0" smtClean="0"/>
              <a:t>, Illinois i USA. 7 </a:t>
            </a:r>
            <a:r>
              <a:rPr lang="nb-NO" dirty="0" err="1" smtClean="0"/>
              <a:t>regionkontor</a:t>
            </a:r>
            <a:r>
              <a:rPr lang="nb-NO" dirty="0" smtClean="0"/>
              <a:t> «Vårt» i Zurich.</a:t>
            </a:r>
          </a:p>
          <a:p>
            <a:r>
              <a:rPr lang="nb-NO" dirty="0" err="1" smtClean="0"/>
              <a:t>Lovrådet</a:t>
            </a:r>
            <a:r>
              <a:rPr lang="nb-NO" dirty="0" smtClean="0"/>
              <a:t> (Council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Legislation</a:t>
            </a:r>
            <a:r>
              <a:rPr lang="nb-NO" dirty="0" smtClean="0"/>
              <a:t>). Møte kvart 3 år for å ta opp forslag til endring av lover og vedtekter.  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 smtClean="0"/>
              <a:t>SRK nøyer seg med </a:t>
            </a:r>
            <a:r>
              <a:rPr lang="nb-NO" dirty="0" err="1" smtClean="0"/>
              <a:t>ein</a:t>
            </a:r>
            <a:r>
              <a:rPr lang="nb-NO" dirty="0" smtClean="0"/>
              <a:t> sekretær, Knut </a:t>
            </a:r>
            <a:r>
              <a:rPr lang="nb-NO" dirty="0" smtClean="0"/>
              <a:t>Henning(2017/2018).</a:t>
            </a:r>
            <a:endParaRPr lang="nb-NO" dirty="0" smtClean="0"/>
          </a:p>
          <a:p>
            <a:r>
              <a:rPr lang="nb-NO" dirty="0" smtClean="0"/>
              <a:t>Vedtekter fastsatt av SRK kan </a:t>
            </a:r>
            <a:r>
              <a:rPr lang="nb-NO" dirty="0" err="1" smtClean="0"/>
              <a:t>forandrast</a:t>
            </a:r>
            <a:r>
              <a:rPr lang="nb-NO" dirty="0" smtClean="0"/>
              <a:t> av klubben, </a:t>
            </a:r>
            <a:r>
              <a:rPr lang="nb-NO" dirty="0" err="1" smtClean="0"/>
              <a:t>medan</a:t>
            </a:r>
            <a:r>
              <a:rPr lang="nb-NO" dirty="0" smtClean="0"/>
              <a:t> «Lov for SRK» er fastsatt av RI og kan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 err="1" smtClean="0"/>
              <a:t>forandrast</a:t>
            </a:r>
            <a:r>
              <a:rPr lang="nb-NO" dirty="0" smtClean="0"/>
              <a:t> av Klubben, kun av RI.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1275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dirty="0" smtClean="0"/>
              <a:t>Convention: </a:t>
            </a:r>
            <a:r>
              <a:rPr lang="nb-NO" dirty="0" err="1" smtClean="0"/>
              <a:t>Årskongress</a:t>
            </a:r>
            <a:r>
              <a:rPr lang="nb-NO" dirty="0" smtClean="0"/>
              <a:t>. </a:t>
            </a:r>
            <a:r>
              <a:rPr lang="nb-NO" dirty="0" err="1" smtClean="0"/>
              <a:t>Rotary</a:t>
            </a:r>
            <a:r>
              <a:rPr lang="nb-NO" dirty="0" smtClean="0"/>
              <a:t> øverste organ:</a:t>
            </a:r>
            <a:endParaRPr lang="nb-NO" dirty="0"/>
          </a:p>
        </p:txBody>
      </p:sp>
      <p:pic>
        <p:nvPicPr>
          <p:cNvPr id="5" name="Plassholder for bild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25" b="13425"/>
          <a:stretch>
            <a:fillRect/>
          </a:stretch>
        </p:blipFill>
        <p:spPr/>
      </p:pic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267744" y="5367338"/>
            <a:ext cx="5486400" cy="804862"/>
          </a:xfrm>
        </p:spPr>
        <p:txBody>
          <a:bodyPr>
            <a:normAutofit/>
          </a:bodyPr>
          <a:lstStyle/>
          <a:p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27987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Tjenesteidealet: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09599" y="2060848"/>
            <a:ext cx="6347714" cy="3880773"/>
          </a:xfrm>
        </p:spPr>
        <p:txBody>
          <a:bodyPr>
            <a:normAutofit/>
          </a:bodyPr>
          <a:lstStyle/>
          <a:p>
            <a:r>
              <a:rPr lang="nb-NO" sz="2800" dirty="0" smtClean="0"/>
              <a:t>Paul Harris meinte at </a:t>
            </a:r>
            <a:r>
              <a:rPr lang="nb-NO" sz="2800" dirty="0" err="1" smtClean="0"/>
              <a:t>ein</a:t>
            </a:r>
            <a:r>
              <a:rPr lang="nb-NO" sz="2800" dirty="0" smtClean="0"/>
              <a:t> burde engasjere seg utad for å </a:t>
            </a:r>
            <a:r>
              <a:rPr lang="nb-NO" sz="2800" dirty="0" err="1" smtClean="0"/>
              <a:t>gjere</a:t>
            </a:r>
            <a:r>
              <a:rPr lang="nb-NO" sz="2800" dirty="0" smtClean="0"/>
              <a:t> </a:t>
            </a:r>
            <a:r>
              <a:rPr lang="nb-NO" sz="2800" dirty="0" err="1" smtClean="0"/>
              <a:t>noko</a:t>
            </a:r>
            <a:r>
              <a:rPr lang="nb-NO" sz="2800" dirty="0" smtClean="0"/>
              <a:t> godt for sine medmenneske. Dette etter ideal </a:t>
            </a:r>
            <a:r>
              <a:rPr lang="nb-NO" sz="2800" dirty="0" err="1" smtClean="0"/>
              <a:t>frå</a:t>
            </a:r>
            <a:r>
              <a:rPr lang="nb-NO" sz="2800" dirty="0" smtClean="0"/>
              <a:t> sine besteforeldre.</a:t>
            </a:r>
          </a:p>
          <a:p>
            <a:r>
              <a:rPr lang="nb-NO" sz="2800" dirty="0" smtClean="0"/>
              <a:t>Første </a:t>
            </a:r>
            <a:r>
              <a:rPr lang="nb-NO" sz="2800" dirty="0" err="1" smtClean="0"/>
              <a:t>Rotaryprosjekt</a:t>
            </a:r>
            <a:r>
              <a:rPr lang="nb-NO" sz="2800" dirty="0" smtClean="0"/>
              <a:t> var å lage til </a:t>
            </a:r>
            <a:r>
              <a:rPr lang="nb-NO" sz="2800" dirty="0" err="1" smtClean="0"/>
              <a:t>eit</a:t>
            </a:r>
            <a:r>
              <a:rPr lang="nb-NO" sz="2800" dirty="0" smtClean="0"/>
              <a:t> sanitæranlegg ved Rådhuset i Chicago.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48227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4 hovedveier lansert av Ches Perry i 1926: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nb-NO" sz="2400" dirty="0" smtClean="0"/>
              <a:t>Klubbtjeneste.</a:t>
            </a:r>
          </a:p>
          <a:p>
            <a:r>
              <a:rPr lang="nb-NO" sz="2400" dirty="0" err="1" smtClean="0"/>
              <a:t>Yrkestjenste</a:t>
            </a:r>
            <a:r>
              <a:rPr lang="nb-NO" sz="2400" dirty="0" smtClean="0"/>
              <a:t>.</a:t>
            </a:r>
          </a:p>
          <a:p>
            <a:r>
              <a:rPr lang="nb-NO" sz="2400" dirty="0" smtClean="0"/>
              <a:t>Samfunnstjeneste.</a:t>
            </a:r>
          </a:p>
          <a:p>
            <a:r>
              <a:rPr lang="nb-NO" sz="2400" dirty="0" smtClean="0"/>
              <a:t>Internasjonal tjeneste.</a:t>
            </a:r>
          </a:p>
          <a:p>
            <a:r>
              <a:rPr lang="nb-NO" sz="2400" dirty="0" smtClean="0"/>
              <a:t>(Ungdomstjeneste har </a:t>
            </a:r>
            <a:r>
              <a:rPr lang="nb-NO" sz="2400" dirty="0" err="1" smtClean="0"/>
              <a:t>kome</a:t>
            </a:r>
            <a:r>
              <a:rPr lang="nb-NO" sz="2400" dirty="0" smtClean="0"/>
              <a:t> til som </a:t>
            </a:r>
            <a:r>
              <a:rPr lang="nb-NO" sz="2400" dirty="0" err="1" smtClean="0"/>
              <a:t>ein</a:t>
            </a:r>
            <a:r>
              <a:rPr lang="nb-NO" sz="2400" dirty="0" smtClean="0"/>
              <a:t> 5. hovedveg siste åra).</a:t>
            </a:r>
            <a:endParaRPr lang="nb-NO" sz="2400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478" y="2160588"/>
            <a:ext cx="2427794" cy="3881437"/>
          </a:xfrm>
        </p:spPr>
      </p:pic>
    </p:spTree>
    <p:extLst>
      <p:ext uri="{BB962C8B-B14F-4D97-AF65-F5344CB8AC3E}">
        <p14:creationId xmlns:p14="http://schemas.microsoft.com/office/powerpoint/2010/main" val="199853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Rotaryhjulet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nb-NO" sz="2400" dirty="0" smtClean="0"/>
              <a:t>1923: Tannhjul med 24 tenner, 6 eiker og </a:t>
            </a:r>
            <a:r>
              <a:rPr lang="nb-NO" sz="2400" dirty="0" err="1" smtClean="0"/>
              <a:t>eit</a:t>
            </a:r>
            <a:r>
              <a:rPr lang="nb-NO" sz="2400" dirty="0" smtClean="0"/>
              <a:t> kilespor.</a:t>
            </a:r>
          </a:p>
          <a:p>
            <a:r>
              <a:rPr lang="nb-NO" sz="2400" dirty="0" smtClean="0"/>
              <a:t>Symboliserer «arbeid – </a:t>
            </a:r>
            <a:r>
              <a:rPr lang="nb-NO" sz="2400" dirty="0" err="1" smtClean="0"/>
              <a:t>ikkje</a:t>
            </a:r>
            <a:r>
              <a:rPr lang="nb-NO" sz="2400" dirty="0" smtClean="0"/>
              <a:t> kvile»</a:t>
            </a:r>
          </a:p>
          <a:p>
            <a:r>
              <a:rPr lang="nb-NO" sz="2400" dirty="0" smtClean="0"/>
              <a:t>Paul Harris meinte </a:t>
            </a:r>
            <a:r>
              <a:rPr lang="nb-NO" sz="2400" dirty="0" err="1" smtClean="0"/>
              <a:t>ein</a:t>
            </a:r>
            <a:r>
              <a:rPr lang="nb-NO" sz="2400" dirty="0" smtClean="0"/>
              <a:t> kunne tenke seg dette hjulet som ferdes på </a:t>
            </a:r>
            <a:r>
              <a:rPr lang="nb-NO" sz="2400" dirty="0" err="1" smtClean="0"/>
              <a:t>dei</a:t>
            </a:r>
            <a:r>
              <a:rPr lang="nb-NO" sz="2400" dirty="0" smtClean="0"/>
              <a:t> 5 </a:t>
            </a:r>
            <a:r>
              <a:rPr lang="nb-NO" sz="2400" dirty="0" err="1" smtClean="0"/>
              <a:t>hovedveiane</a:t>
            </a:r>
            <a:r>
              <a:rPr lang="nb-NO" sz="2400" dirty="0" smtClean="0"/>
              <a:t>.</a:t>
            </a:r>
            <a:endParaRPr lang="nb-NO" sz="2400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157" y="2094890"/>
            <a:ext cx="3363291" cy="3278326"/>
          </a:xfrm>
        </p:spPr>
      </p:pic>
    </p:spTree>
    <p:extLst>
      <p:ext uri="{BB962C8B-B14F-4D97-AF65-F5344CB8AC3E}">
        <p14:creationId xmlns:p14="http://schemas.microsoft.com/office/powerpoint/2010/main" val="247637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KILDE: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 smtClean="0"/>
              <a:t>Norsk </a:t>
            </a:r>
            <a:r>
              <a:rPr lang="nb-NO" sz="2800" dirty="0" err="1" smtClean="0"/>
              <a:t>Rotary</a:t>
            </a:r>
            <a:r>
              <a:rPr lang="nb-NO" sz="2800" dirty="0" smtClean="0"/>
              <a:t> Håndbok: 2009 – 2011:</a:t>
            </a:r>
          </a:p>
          <a:p>
            <a:r>
              <a:rPr lang="nb-NO" sz="2800" dirty="0" smtClean="0"/>
              <a:t>«Historien om </a:t>
            </a:r>
            <a:r>
              <a:rPr lang="nb-NO" sz="2800" dirty="0" err="1" smtClean="0"/>
              <a:t>Rotary</a:t>
            </a:r>
            <a:r>
              <a:rPr lang="nb-NO" sz="2800" dirty="0" smtClean="0"/>
              <a:t>» av PDG Paul Johnsen 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22733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Rotarys</a:t>
            </a:r>
            <a:r>
              <a:rPr lang="nb-NO" dirty="0" smtClean="0"/>
              <a:t> motto: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err="1" smtClean="0"/>
              <a:t>Rotarys</a:t>
            </a:r>
            <a:r>
              <a:rPr lang="nb-NO" sz="2400" dirty="0" smtClean="0"/>
              <a:t> motto i 1950: «Service </a:t>
            </a:r>
            <a:r>
              <a:rPr lang="nb-NO" sz="2400" dirty="0" err="1" smtClean="0"/>
              <a:t>above</a:t>
            </a:r>
            <a:r>
              <a:rPr lang="nb-NO" sz="2400" dirty="0" smtClean="0"/>
              <a:t> </a:t>
            </a:r>
            <a:r>
              <a:rPr lang="nb-NO" sz="2400" dirty="0" err="1" smtClean="0"/>
              <a:t>self</a:t>
            </a:r>
            <a:r>
              <a:rPr lang="nb-NO" sz="2400" dirty="0" smtClean="0"/>
              <a:t> – He </a:t>
            </a:r>
            <a:r>
              <a:rPr lang="nb-NO" sz="2400" dirty="0" err="1" smtClean="0"/>
              <a:t>profits</a:t>
            </a:r>
            <a:r>
              <a:rPr lang="nb-NO" sz="2400" dirty="0" smtClean="0"/>
              <a:t> most </a:t>
            </a:r>
            <a:r>
              <a:rPr lang="nb-NO" sz="2400" dirty="0" err="1" smtClean="0"/>
              <a:t>who</a:t>
            </a:r>
            <a:r>
              <a:rPr lang="nb-NO" sz="2400" dirty="0" smtClean="0"/>
              <a:t> serves best»</a:t>
            </a:r>
          </a:p>
          <a:p>
            <a:r>
              <a:rPr lang="nb-NO" sz="2400" dirty="0" smtClean="0"/>
              <a:t>Blei i 1989 forkorta til «Service </a:t>
            </a:r>
            <a:r>
              <a:rPr lang="nb-NO" sz="2400" dirty="0" err="1" smtClean="0"/>
              <a:t>above</a:t>
            </a:r>
            <a:r>
              <a:rPr lang="nb-NO" sz="2400" dirty="0" smtClean="0"/>
              <a:t> </a:t>
            </a:r>
            <a:r>
              <a:rPr lang="nb-NO" sz="2400" dirty="0" err="1" smtClean="0"/>
              <a:t>self</a:t>
            </a:r>
            <a:r>
              <a:rPr lang="nb-NO" sz="2400" dirty="0" smtClean="0"/>
              <a:t>»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80455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The </a:t>
            </a:r>
            <a:r>
              <a:rPr lang="nb-NO" dirty="0" err="1" smtClean="0"/>
              <a:t>Rotary</a:t>
            </a:r>
            <a:r>
              <a:rPr lang="nb-NO" dirty="0" smtClean="0"/>
              <a:t> Foundation (TRF eller RF)</a:t>
            </a:r>
            <a:br>
              <a:rPr lang="nb-NO" dirty="0" smtClean="0"/>
            </a:br>
            <a:r>
              <a:rPr lang="nb-NO" dirty="0" err="1" smtClean="0"/>
              <a:t>Rotaryfondet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b-NO" sz="2000" dirty="0" smtClean="0"/>
              <a:t>Convention i Atlanta i 1917 foreslo Arch </a:t>
            </a:r>
            <a:r>
              <a:rPr lang="nb-NO" sz="2000" dirty="0" err="1" smtClean="0"/>
              <a:t>Klumph</a:t>
            </a:r>
            <a:r>
              <a:rPr lang="nb-NO" sz="2000" dirty="0" smtClean="0"/>
              <a:t> å opprette </a:t>
            </a:r>
            <a:r>
              <a:rPr lang="nb-NO" sz="2000" dirty="0" err="1" smtClean="0"/>
              <a:t>eit</a:t>
            </a:r>
            <a:r>
              <a:rPr lang="nb-NO" sz="2000" dirty="0" smtClean="0"/>
              <a:t> økonomisk fond slik at </a:t>
            </a:r>
            <a:r>
              <a:rPr lang="nb-NO" sz="2000" dirty="0" err="1" smtClean="0"/>
              <a:t>Rotary</a:t>
            </a:r>
            <a:r>
              <a:rPr lang="nb-NO" sz="2000" dirty="0" smtClean="0"/>
              <a:t> kunne få «muskler» til å utføre </a:t>
            </a:r>
            <a:r>
              <a:rPr lang="nb-NO" sz="2000" dirty="0" err="1" smtClean="0"/>
              <a:t>noko</a:t>
            </a:r>
            <a:r>
              <a:rPr lang="nb-NO" sz="2000" dirty="0" smtClean="0"/>
              <a:t> godt i verden i større skala. Dette blei </a:t>
            </a:r>
            <a:r>
              <a:rPr lang="nb-NO" sz="2000" dirty="0" err="1" smtClean="0"/>
              <a:t>forløparen</a:t>
            </a:r>
            <a:r>
              <a:rPr lang="nb-NO" sz="2000" dirty="0" smtClean="0"/>
              <a:t> til </a:t>
            </a:r>
            <a:r>
              <a:rPr lang="nb-NO" sz="2000" dirty="0" err="1" smtClean="0"/>
              <a:t>Rotary</a:t>
            </a:r>
            <a:r>
              <a:rPr lang="nb-NO" sz="2000" dirty="0" smtClean="0"/>
              <a:t> Foundation.</a:t>
            </a:r>
            <a:endParaRPr lang="nb-NO" sz="2000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496644"/>
            <a:ext cx="3528392" cy="4811443"/>
          </a:xfrm>
        </p:spPr>
      </p:pic>
    </p:spTree>
    <p:extLst>
      <p:ext uri="{BB962C8B-B14F-4D97-AF65-F5344CB8AC3E}">
        <p14:creationId xmlns:p14="http://schemas.microsoft.com/office/powerpoint/2010/main" val="7172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The </a:t>
            </a:r>
            <a:r>
              <a:rPr lang="nb-NO" dirty="0" err="1" smtClean="0"/>
              <a:t>Rotary</a:t>
            </a:r>
            <a:r>
              <a:rPr lang="nb-NO" dirty="0" smtClean="0"/>
              <a:t> Foundation (</a:t>
            </a:r>
            <a:r>
              <a:rPr lang="nb-NO" dirty="0" err="1" smtClean="0"/>
              <a:t>Rotaryfondet</a:t>
            </a:r>
            <a:r>
              <a:rPr lang="nb-NO" dirty="0" smtClean="0"/>
              <a:t>):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Egen non – </a:t>
            </a:r>
            <a:r>
              <a:rPr lang="nb-NO" sz="2400" dirty="0" err="1" smtClean="0"/>
              <a:t>profit</a:t>
            </a:r>
            <a:r>
              <a:rPr lang="nb-NO" sz="2400" dirty="0" smtClean="0"/>
              <a:t> stiftelse skilt </a:t>
            </a:r>
            <a:r>
              <a:rPr lang="nb-NO" sz="2400" dirty="0" err="1" smtClean="0"/>
              <a:t>frå</a:t>
            </a:r>
            <a:r>
              <a:rPr lang="nb-NO" sz="2400" dirty="0" smtClean="0"/>
              <a:t> RI</a:t>
            </a:r>
          </a:p>
          <a:p>
            <a:r>
              <a:rPr lang="nb-NO" sz="2400" dirty="0" smtClean="0"/>
              <a:t>Dette gir juridiske og skattemessige fordeler i </a:t>
            </a:r>
            <a:r>
              <a:rPr lang="nb-NO" sz="2400" dirty="0" err="1" smtClean="0"/>
              <a:t>dei</a:t>
            </a:r>
            <a:r>
              <a:rPr lang="nb-NO" sz="2400" dirty="0" smtClean="0"/>
              <a:t> ulike land.</a:t>
            </a:r>
          </a:p>
          <a:p>
            <a:r>
              <a:rPr lang="nb-NO" sz="2400" dirty="0" smtClean="0"/>
              <a:t>Er kun basert på gaver og </a:t>
            </a:r>
            <a:r>
              <a:rPr lang="nb-NO" sz="2400" dirty="0" err="1" smtClean="0"/>
              <a:t>ikkje</a:t>
            </a:r>
            <a:r>
              <a:rPr lang="nb-NO" sz="2400" dirty="0" smtClean="0"/>
              <a:t> </a:t>
            </a:r>
            <a:r>
              <a:rPr lang="nb-NO" sz="2400" dirty="0" err="1" smtClean="0"/>
              <a:t>medlemskontigent</a:t>
            </a:r>
            <a:r>
              <a:rPr lang="nb-NO" sz="2400" dirty="0" smtClean="0"/>
              <a:t>.</a:t>
            </a:r>
          </a:p>
          <a:p>
            <a:r>
              <a:rPr lang="nb-NO" sz="2400" dirty="0" smtClean="0"/>
              <a:t>Styret: «The </a:t>
            </a:r>
            <a:r>
              <a:rPr lang="nb-NO" sz="2400" dirty="0" err="1" smtClean="0"/>
              <a:t>Thrustees</a:t>
            </a:r>
            <a:r>
              <a:rPr lang="nb-NO" sz="2400" dirty="0" smtClean="0"/>
              <a:t>» som består av </a:t>
            </a:r>
            <a:r>
              <a:rPr lang="nb-NO" sz="2400" dirty="0" err="1" smtClean="0"/>
              <a:t>ein</a:t>
            </a:r>
            <a:r>
              <a:rPr lang="nb-NO" sz="2400" dirty="0" smtClean="0"/>
              <a:t> </a:t>
            </a:r>
            <a:r>
              <a:rPr lang="nb-NO" sz="2400" dirty="0" err="1" smtClean="0"/>
              <a:t>leiar</a:t>
            </a:r>
            <a:r>
              <a:rPr lang="nb-NO" sz="2400" dirty="0" smtClean="0"/>
              <a:t>, 13 </a:t>
            </a:r>
            <a:r>
              <a:rPr lang="nb-NO" sz="2400" dirty="0" err="1" smtClean="0"/>
              <a:t>rotarianar</a:t>
            </a:r>
            <a:r>
              <a:rPr lang="nb-NO" sz="2400" dirty="0" smtClean="0"/>
              <a:t> og </a:t>
            </a:r>
            <a:r>
              <a:rPr lang="nb-NO" sz="2400" dirty="0" err="1" smtClean="0"/>
              <a:t>ein</a:t>
            </a:r>
            <a:r>
              <a:rPr lang="nb-NO" sz="2400" dirty="0" smtClean="0"/>
              <a:t> sekretær.  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93439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Finansiering av </a:t>
            </a:r>
            <a:r>
              <a:rPr lang="nb-NO" dirty="0" err="1" smtClean="0"/>
              <a:t>Rotary</a:t>
            </a:r>
            <a:r>
              <a:rPr lang="nb-NO" dirty="0" smtClean="0"/>
              <a:t> Foundation: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The Permanent Fund: Berre rentene brukes til programma. Sikrer økonomisk stabilitet i skiftene tider. (2006/2007: 13,3 </a:t>
            </a:r>
            <a:r>
              <a:rPr lang="nb-NO" sz="2400" dirty="0" err="1" smtClean="0"/>
              <a:t>mill</a:t>
            </a:r>
            <a:r>
              <a:rPr lang="nb-NO" sz="2400" dirty="0" smtClean="0"/>
              <a:t> dollar.)</a:t>
            </a:r>
          </a:p>
          <a:p>
            <a:r>
              <a:rPr lang="nb-NO" sz="2400" dirty="0" smtClean="0"/>
              <a:t>Polio Plus Programmet.(377 mill. dollar til </a:t>
            </a:r>
            <a:r>
              <a:rPr lang="nb-NO" sz="2400" dirty="0" err="1" smtClean="0"/>
              <a:t>saman</a:t>
            </a:r>
            <a:r>
              <a:rPr lang="nb-NO" sz="2400" dirty="0" smtClean="0"/>
              <a:t>)</a:t>
            </a:r>
          </a:p>
          <a:p>
            <a:r>
              <a:rPr lang="nb-NO" sz="2400" dirty="0" err="1" smtClean="0"/>
              <a:t>Annual</a:t>
            </a:r>
            <a:r>
              <a:rPr lang="nb-NO" sz="2400" dirty="0" smtClean="0"/>
              <a:t> Program Fund. (2006/2007 : 103 mill. dollar)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21704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6 fokusområder for humanitær innsats: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err="1" smtClean="0"/>
              <a:t>Fredbygging</a:t>
            </a:r>
            <a:r>
              <a:rPr lang="nb-NO" sz="2400" dirty="0" smtClean="0"/>
              <a:t> og </a:t>
            </a:r>
            <a:r>
              <a:rPr lang="nb-NO" sz="2400" dirty="0" err="1" smtClean="0"/>
              <a:t>konfliktførebygging</a:t>
            </a:r>
            <a:r>
              <a:rPr lang="nb-NO" sz="2400" dirty="0" smtClean="0"/>
              <a:t>/løsning.</a:t>
            </a:r>
          </a:p>
          <a:p>
            <a:r>
              <a:rPr lang="nb-NO" sz="2400" dirty="0" err="1" smtClean="0"/>
              <a:t>Sykdomsførebygging</a:t>
            </a:r>
            <a:r>
              <a:rPr lang="nb-NO" sz="2400" dirty="0" smtClean="0"/>
              <a:t> og behandling.</a:t>
            </a:r>
          </a:p>
          <a:p>
            <a:r>
              <a:rPr lang="nb-NO" sz="2400" dirty="0" smtClean="0"/>
              <a:t>Rent vann og sanitærforhold.</a:t>
            </a:r>
          </a:p>
          <a:p>
            <a:r>
              <a:rPr lang="nb-NO" sz="2400" dirty="0" smtClean="0"/>
              <a:t>Mødre og barnehelse.</a:t>
            </a:r>
          </a:p>
          <a:p>
            <a:r>
              <a:rPr lang="nb-NO" sz="2400" dirty="0" smtClean="0"/>
              <a:t>Grunnutdanning og leseferdighet.</a:t>
            </a:r>
          </a:p>
          <a:p>
            <a:r>
              <a:rPr lang="nb-NO" sz="2400" dirty="0" smtClean="0"/>
              <a:t>Lokal økonomi og samfunnsutvikling.</a:t>
            </a:r>
          </a:p>
        </p:txBody>
      </p:sp>
    </p:spTree>
    <p:extLst>
      <p:ext uri="{BB962C8B-B14F-4D97-AF65-F5344CB8AC3E}">
        <p14:creationId xmlns:p14="http://schemas.microsoft.com/office/powerpoint/2010/main" val="316150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TRF – program: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 smtClean="0"/>
              <a:t>Globale Prosjekt  (Global grant)</a:t>
            </a:r>
          </a:p>
          <a:p>
            <a:r>
              <a:rPr lang="nb-NO" sz="2800" dirty="0" smtClean="0"/>
              <a:t>Distrikts Prosjekt (District grant)</a:t>
            </a:r>
          </a:p>
          <a:p>
            <a:r>
              <a:rPr lang="nb-NO" sz="2800" dirty="0" smtClean="0"/>
              <a:t>(</a:t>
            </a:r>
            <a:r>
              <a:rPr lang="nb-NO" sz="2800" dirty="0" err="1" smtClean="0"/>
              <a:t>Packeged</a:t>
            </a:r>
            <a:r>
              <a:rPr lang="nb-NO" sz="2800" dirty="0" smtClean="0"/>
              <a:t> Grant)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04842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Norsk </a:t>
            </a:r>
            <a:r>
              <a:rPr lang="nb-NO" dirty="0" err="1" smtClean="0"/>
              <a:t>Rotary</a:t>
            </a:r>
            <a:r>
              <a:rPr lang="nb-NO" dirty="0" smtClean="0"/>
              <a:t> Forum (NORFO)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Samarbeidsorgan for </a:t>
            </a:r>
            <a:r>
              <a:rPr lang="nb-NO" dirty="0" err="1" smtClean="0"/>
              <a:t>multidistriktsaktivitar</a:t>
            </a:r>
            <a:r>
              <a:rPr lang="nb-NO" dirty="0" smtClean="0"/>
              <a:t>. Tek seg av fellesoppgaver for </a:t>
            </a:r>
            <a:r>
              <a:rPr lang="nb-NO" dirty="0" err="1" smtClean="0"/>
              <a:t>dei</a:t>
            </a:r>
            <a:r>
              <a:rPr lang="nb-NO" dirty="0" smtClean="0"/>
              <a:t> 6 distrikta.</a:t>
            </a:r>
          </a:p>
          <a:p>
            <a:r>
              <a:rPr lang="nb-NO" dirty="0" smtClean="0"/>
              <a:t>Medlemsmøte vår og haust der </a:t>
            </a:r>
            <a:r>
              <a:rPr lang="nb-NO" dirty="0" err="1" smtClean="0"/>
              <a:t>dei</a:t>
            </a:r>
            <a:r>
              <a:rPr lang="nb-NO" dirty="0" smtClean="0"/>
              <a:t> 6 </a:t>
            </a:r>
            <a:r>
              <a:rPr lang="nb-NO" dirty="0" err="1" smtClean="0"/>
              <a:t>distriktsguvenørane</a:t>
            </a:r>
            <a:r>
              <a:rPr lang="nb-NO" dirty="0" smtClean="0"/>
              <a:t> </a:t>
            </a:r>
            <a:r>
              <a:rPr lang="nb-NO" dirty="0" err="1" smtClean="0"/>
              <a:t>deltek</a:t>
            </a:r>
            <a:r>
              <a:rPr lang="nb-NO" dirty="0" smtClean="0"/>
              <a:t> og har stemmerett. Alle vedtak må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err="1" smtClean="0"/>
              <a:t>einstemmige</a:t>
            </a:r>
            <a:r>
              <a:rPr lang="nb-NO" dirty="0" smtClean="0"/>
              <a:t>. Det blir gitt informasjon på Distriktskonferansen.</a:t>
            </a:r>
          </a:p>
          <a:p>
            <a:r>
              <a:rPr lang="nb-NO" dirty="0" smtClean="0"/>
              <a:t>Mellom møta blir det til </a:t>
            </a:r>
            <a:r>
              <a:rPr lang="nb-NO" dirty="0" err="1" smtClean="0"/>
              <a:t>ein</a:t>
            </a:r>
            <a:r>
              <a:rPr lang="nb-NO" dirty="0" smtClean="0"/>
              <a:t> kvar tid aktuelle saker </a:t>
            </a:r>
            <a:r>
              <a:rPr lang="nb-NO" dirty="0" err="1" smtClean="0"/>
              <a:t>teke</a:t>
            </a:r>
            <a:r>
              <a:rPr lang="nb-NO" dirty="0" smtClean="0"/>
              <a:t> vare på av </a:t>
            </a:r>
            <a:r>
              <a:rPr lang="nb-NO" dirty="0" err="1" smtClean="0"/>
              <a:t>eit</a:t>
            </a:r>
            <a:r>
              <a:rPr lang="nb-NO" dirty="0" smtClean="0"/>
              <a:t> styre med 3 </a:t>
            </a:r>
            <a:r>
              <a:rPr lang="nb-NO" dirty="0" err="1" smtClean="0"/>
              <a:t>tidlegare</a:t>
            </a:r>
            <a:r>
              <a:rPr lang="nb-NO" dirty="0" smtClean="0"/>
              <a:t> </a:t>
            </a:r>
            <a:r>
              <a:rPr lang="nb-NO" dirty="0" err="1" smtClean="0"/>
              <a:t>guvenører</a:t>
            </a:r>
            <a:r>
              <a:rPr lang="nb-NO" dirty="0" smtClean="0"/>
              <a:t>, </a:t>
            </a:r>
            <a:r>
              <a:rPr lang="nb-NO" dirty="0" err="1" smtClean="0"/>
              <a:t>ein</a:t>
            </a:r>
            <a:r>
              <a:rPr lang="nb-NO" dirty="0" smtClean="0"/>
              <a:t> sekretær,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controller</a:t>
            </a:r>
            <a:r>
              <a:rPr lang="nb-NO" dirty="0" smtClean="0"/>
              <a:t> og </a:t>
            </a:r>
            <a:r>
              <a:rPr lang="nb-NO" dirty="0" err="1" smtClean="0"/>
              <a:t>ein</a:t>
            </a:r>
            <a:r>
              <a:rPr lang="nb-NO" dirty="0" smtClean="0"/>
              <a:t> revisor.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999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Eksempel på </a:t>
            </a:r>
            <a:r>
              <a:rPr lang="nb-NO" dirty="0" err="1" smtClean="0"/>
              <a:t>fellesoppgåver</a:t>
            </a:r>
            <a:r>
              <a:rPr lang="nb-NO" dirty="0" smtClean="0"/>
              <a:t> for NORFO: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dirty="0" err="1" smtClean="0"/>
              <a:t>Handicamp</a:t>
            </a:r>
            <a:r>
              <a:rPr lang="nb-NO" dirty="0" smtClean="0"/>
              <a:t>.</a:t>
            </a:r>
          </a:p>
          <a:p>
            <a:r>
              <a:rPr lang="nb-NO" dirty="0" smtClean="0"/>
              <a:t>Ungdoms- og tiltaksfond.</a:t>
            </a:r>
          </a:p>
          <a:p>
            <a:r>
              <a:rPr lang="nb-NO" dirty="0" smtClean="0"/>
              <a:t>Ungdomsutveksling.</a:t>
            </a:r>
          </a:p>
          <a:p>
            <a:r>
              <a:rPr lang="nb-NO" dirty="0" smtClean="0"/>
              <a:t>Norsk </a:t>
            </a:r>
            <a:r>
              <a:rPr lang="nb-NO" dirty="0" err="1" smtClean="0"/>
              <a:t>Rotary</a:t>
            </a:r>
            <a:r>
              <a:rPr lang="nb-NO" dirty="0" smtClean="0"/>
              <a:t> Forums </a:t>
            </a:r>
            <a:r>
              <a:rPr lang="nb-NO" dirty="0" err="1" smtClean="0"/>
              <a:t>Informasjonkomite</a:t>
            </a:r>
            <a:r>
              <a:rPr lang="nb-NO" dirty="0" smtClean="0"/>
              <a:t>.</a:t>
            </a:r>
          </a:p>
          <a:p>
            <a:r>
              <a:rPr lang="nb-NO" dirty="0" smtClean="0"/>
              <a:t>Årbok/Håndbok/Matrikkel.</a:t>
            </a:r>
          </a:p>
          <a:p>
            <a:r>
              <a:rPr lang="nb-NO" dirty="0" smtClean="0"/>
              <a:t>Medlemsservice.</a:t>
            </a:r>
          </a:p>
          <a:p>
            <a:r>
              <a:rPr lang="nb-NO" dirty="0" smtClean="0"/>
              <a:t>Georgiastipend.</a:t>
            </a:r>
          </a:p>
          <a:p>
            <a:r>
              <a:rPr lang="nb-NO" dirty="0" smtClean="0"/>
              <a:t>Georgia-takkestipend.</a:t>
            </a:r>
          </a:p>
          <a:p>
            <a:r>
              <a:rPr lang="nb-NO" dirty="0" smtClean="0"/>
              <a:t>Landsarkiv.</a:t>
            </a:r>
          </a:p>
          <a:p>
            <a:r>
              <a:rPr lang="nb-NO" dirty="0" smtClean="0"/>
              <a:t>RYLA (</a:t>
            </a:r>
            <a:r>
              <a:rPr lang="nb-NO" dirty="0" err="1" smtClean="0"/>
              <a:t>Rotary</a:t>
            </a:r>
            <a:r>
              <a:rPr lang="nb-NO" dirty="0" smtClean="0"/>
              <a:t> </a:t>
            </a:r>
            <a:r>
              <a:rPr lang="nb-NO" dirty="0" err="1" smtClean="0"/>
              <a:t>Youth</a:t>
            </a:r>
            <a:r>
              <a:rPr lang="nb-NO" dirty="0" smtClean="0"/>
              <a:t> Leader </a:t>
            </a:r>
            <a:r>
              <a:rPr lang="nb-NO" dirty="0" err="1" smtClean="0"/>
              <a:t>Award</a:t>
            </a:r>
            <a:r>
              <a:rPr lang="nb-NO" dirty="0" smtClean="0"/>
              <a:t>).</a:t>
            </a:r>
          </a:p>
          <a:p>
            <a:r>
              <a:rPr lang="nb-NO" dirty="0" smtClean="0"/>
              <a:t>Tidsskriftet Norden.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2473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Handicamp</a:t>
            </a:r>
            <a:r>
              <a:rPr lang="nb-NO" dirty="0" smtClean="0"/>
              <a:t> Norway: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Sommerleir for fysisk og </a:t>
            </a:r>
            <a:r>
              <a:rPr lang="nb-NO" dirty="0" err="1" smtClean="0"/>
              <a:t>ikkje</a:t>
            </a:r>
            <a:r>
              <a:rPr lang="nb-NO" dirty="0" smtClean="0"/>
              <a:t> fysisk funksjonshemma.</a:t>
            </a:r>
          </a:p>
          <a:p>
            <a:r>
              <a:rPr lang="nb-NO" dirty="0" smtClean="0"/>
              <a:t>Alder: 18 – 28 år.</a:t>
            </a:r>
          </a:p>
          <a:p>
            <a:r>
              <a:rPr lang="nb-NO" dirty="0" smtClean="0"/>
              <a:t>Gratis for deltakere.</a:t>
            </a:r>
          </a:p>
          <a:p>
            <a:r>
              <a:rPr lang="nb-NO" dirty="0" smtClean="0"/>
              <a:t>Arrangeres anna kvart år på Haraldvangen i Hurdal.</a:t>
            </a:r>
          </a:p>
          <a:p>
            <a:r>
              <a:rPr lang="nb-NO" dirty="0" smtClean="0"/>
              <a:t>Målsetning: Integrering, </a:t>
            </a:r>
            <a:r>
              <a:rPr lang="nb-NO" dirty="0" err="1" smtClean="0"/>
              <a:t>auke</a:t>
            </a:r>
            <a:r>
              <a:rPr lang="nb-NO" dirty="0" smtClean="0"/>
              <a:t> internasjonalt vennskap, </a:t>
            </a:r>
            <a:r>
              <a:rPr lang="nb-NO" dirty="0" err="1" smtClean="0"/>
              <a:t>auke</a:t>
            </a:r>
            <a:r>
              <a:rPr lang="nb-NO" dirty="0" smtClean="0"/>
              <a:t> internasjonal forståing.</a:t>
            </a:r>
            <a:endParaRPr lang="nb-NO" dirty="0"/>
          </a:p>
        </p:txBody>
      </p:sp>
      <p:pic>
        <p:nvPicPr>
          <p:cNvPr id="7" name="Plassholder for innhold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077" y="1916832"/>
            <a:ext cx="3932127" cy="3168352"/>
          </a:xfrm>
        </p:spPr>
      </p:pic>
    </p:spTree>
    <p:extLst>
      <p:ext uri="{BB962C8B-B14F-4D97-AF65-F5344CB8AC3E}">
        <p14:creationId xmlns:p14="http://schemas.microsoft.com/office/powerpoint/2010/main" val="210950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Ungdomsutveksling: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nb-NO" dirty="0" smtClean="0"/>
              <a:t>Formål: «Å arbeide for internasjonal fred og forståelse gjennom vennskap over landegrensene.</a:t>
            </a:r>
          </a:p>
          <a:p>
            <a:r>
              <a:rPr lang="nb-NO" dirty="0" smtClean="0"/>
              <a:t>Organisert gjennom </a:t>
            </a:r>
            <a:r>
              <a:rPr lang="nb-NO" dirty="0" err="1" smtClean="0"/>
              <a:t>eit</a:t>
            </a:r>
            <a:r>
              <a:rPr lang="nb-NO" dirty="0" smtClean="0"/>
              <a:t> felles organisasjonsapparat der </a:t>
            </a:r>
            <a:r>
              <a:rPr lang="nb-NO" dirty="0" err="1" smtClean="0"/>
              <a:t>dei</a:t>
            </a:r>
            <a:r>
              <a:rPr lang="nb-NO" dirty="0" smtClean="0"/>
              <a:t> 6 distrikta er organisert i </a:t>
            </a:r>
            <a:r>
              <a:rPr lang="nb-NO" dirty="0" err="1" smtClean="0"/>
              <a:t>Multi</a:t>
            </a:r>
            <a:r>
              <a:rPr lang="nb-NO" dirty="0" smtClean="0"/>
              <a:t> District under leiing av </a:t>
            </a:r>
            <a:r>
              <a:rPr lang="nb-NO" dirty="0" err="1" smtClean="0"/>
              <a:t>ein</a:t>
            </a:r>
            <a:r>
              <a:rPr lang="nb-NO" dirty="0" smtClean="0"/>
              <a:t> MDYEO (</a:t>
            </a:r>
            <a:r>
              <a:rPr lang="nb-NO" dirty="0" err="1" smtClean="0"/>
              <a:t>multi</a:t>
            </a:r>
            <a:r>
              <a:rPr lang="nb-NO" dirty="0" smtClean="0"/>
              <a:t>-district-</a:t>
            </a:r>
            <a:r>
              <a:rPr lang="nb-NO" dirty="0" err="1" smtClean="0"/>
              <a:t>youth</a:t>
            </a:r>
            <a:r>
              <a:rPr lang="nb-NO" dirty="0" smtClean="0"/>
              <a:t>-</a:t>
            </a:r>
            <a:r>
              <a:rPr lang="nb-NO" dirty="0" err="1" smtClean="0"/>
              <a:t>exchange-officer</a:t>
            </a:r>
            <a:r>
              <a:rPr lang="nb-NO" dirty="0" smtClean="0"/>
              <a:t>.</a:t>
            </a:r>
          </a:p>
          <a:p>
            <a:r>
              <a:rPr lang="nb-NO" dirty="0" err="1" smtClean="0"/>
              <a:t>Distriksnivå</a:t>
            </a:r>
            <a:r>
              <a:rPr lang="nb-NO" dirty="0" smtClean="0"/>
              <a:t> (DYEO) og klubbnivå (YEO)  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738" y="2451634"/>
            <a:ext cx="3089275" cy="3299345"/>
          </a:xfrm>
        </p:spPr>
      </p:pic>
    </p:spTree>
    <p:extLst>
      <p:ext uri="{BB962C8B-B14F-4D97-AF65-F5344CB8AC3E}">
        <p14:creationId xmlns:p14="http://schemas.microsoft.com/office/powerpoint/2010/main" val="228728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 smtClean="0"/>
              <a:t>Rotary</a:t>
            </a:r>
            <a:r>
              <a:rPr lang="nb-NO" dirty="0" smtClean="0"/>
              <a:t> sin grunnlegger: Paul Harris f. 19.04.1868 i </a:t>
            </a:r>
            <a:r>
              <a:rPr lang="nb-NO" dirty="0" err="1" smtClean="0"/>
              <a:t>Racine</a:t>
            </a:r>
            <a:r>
              <a:rPr lang="nb-NO" dirty="0" smtClean="0"/>
              <a:t>, Wisconsin i USA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060848"/>
            <a:ext cx="3672408" cy="4552793"/>
          </a:xfrm>
        </p:spPr>
      </p:pic>
    </p:spTree>
    <p:extLst>
      <p:ext uri="{BB962C8B-B14F-4D97-AF65-F5344CB8AC3E}">
        <p14:creationId xmlns:p14="http://schemas.microsoft.com/office/powerpoint/2010/main" val="43239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RYLA (</a:t>
            </a:r>
            <a:r>
              <a:rPr lang="nb-NO" dirty="0" err="1" smtClean="0"/>
              <a:t>Rotary</a:t>
            </a:r>
            <a:r>
              <a:rPr lang="nb-NO" dirty="0" smtClean="0"/>
              <a:t> </a:t>
            </a:r>
            <a:r>
              <a:rPr lang="nb-NO" dirty="0" err="1" smtClean="0"/>
              <a:t>Youth</a:t>
            </a:r>
            <a:r>
              <a:rPr lang="nb-NO" dirty="0" smtClean="0"/>
              <a:t> </a:t>
            </a:r>
            <a:r>
              <a:rPr lang="nb-NO" dirty="0" err="1" smtClean="0"/>
              <a:t>Leadership</a:t>
            </a:r>
            <a:r>
              <a:rPr lang="nb-NO" dirty="0" smtClean="0"/>
              <a:t> </a:t>
            </a:r>
            <a:r>
              <a:rPr lang="nb-NO" dirty="0" err="1" smtClean="0"/>
              <a:t>Award</a:t>
            </a:r>
            <a:r>
              <a:rPr lang="nb-NO" dirty="0" smtClean="0"/>
              <a:t>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nb-NO" sz="2000" dirty="0" err="1" smtClean="0"/>
              <a:t>Leiarseminar</a:t>
            </a:r>
            <a:r>
              <a:rPr lang="nb-NO" sz="2000" dirty="0" smtClean="0"/>
              <a:t> for ungdom i alder: 19 – 30 år.</a:t>
            </a:r>
          </a:p>
          <a:p>
            <a:r>
              <a:rPr lang="nb-NO" sz="2000" dirty="0" smtClean="0"/>
              <a:t>Målsetning ar å gi framtidas </a:t>
            </a:r>
            <a:r>
              <a:rPr lang="nb-NO" sz="2000" dirty="0" err="1" smtClean="0"/>
              <a:t>leiarar</a:t>
            </a:r>
            <a:r>
              <a:rPr lang="nb-NO" sz="2000" dirty="0" smtClean="0"/>
              <a:t> impulser og ideer til godt </a:t>
            </a:r>
            <a:r>
              <a:rPr lang="nb-NO" sz="2000" dirty="0" err="1" smtClean="0"/>
              <a:t>leiarskap</a:t>
            </a:r>
            <a:r>
              <a:rPr lang="nb-NO" sz="2000" dirty="0" smtClean="0"/>
              <a:t> </a:t>
            </a:r>
            <a:r>
              <a:rPr lang="nb-NO" sz="2000" dirty="0" err="1" smtClean="0"/>
              <a:t>innan</a:t>
            </a:r>
            <a:r>
              <a:rPr lang="nb-NO" sz="2000" dirty="0" smtClean="0"/>
              <a:t> næringsliv, organisasjonsliv og forvaltning.</a:t>
            </a:r>
          </a:p>
          <a:p>
            <a:r>
              <a:rPr lang="nb-NO" sz="2000" dirty="0" smtClean="0"/>
              <a:t>Blir avvikla over </a:t>
            </a:r>
            <a:r>
              <a:rPr lang="nb-NO" sz="2000" dirty="0" err="1" smtClean="0"/>
              <a:t>ein</a:t>
            </a:r>
            <a:r>
              <a:rPr lang="nb-NO" sz="2000" dirty="0" smtClean="0"/>
              <a:t> lang weekend.</a:t>
            </a:r>
          </a:p>
          <a:p>
            <a:r>
              <a:rPr lang="nb-NO" sz="2000" dirty="0" smtClean="0"/>
              <a:t>Kvart distrikt har sin RYLA-</a:t>
            </a:r>
            <a:r>
              <a:rPr lang="nb-NO" sz="2000" dirty="0" err="1" smtClean="0"/>
              <a:t>ansvarleg</a:t>
            </a:r>
            <a:r>
              <a:rPr lang="nb-NO" sz="2000" dirty="0" smtClean="0"/>
              <a:t>. </a:t>
            </a:r>
            <a:endParaRPr lang="nb-NO" sz="2000" dirty="0"/>
          </a:p>
        </p:txBody>
      </p:sp>
      <p:pic>
        <p:nvPicPr>
          <p:cNvPr id="7" name="Plassholder for innhold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738" y="3395922"/>
            <a:ext cx="3089275" cy="1410768"/>
          </a:xfrm>
        </p:spPr>
      </p:pic>
    </p:spTree>
    <p:extLst>
      <p:ext uri="{BB962C8B-B14F-4D97-AF65-F5344CB8AC3E}">
        <p14:creationId xmlns:p14="http://schemas.microsoft.com/office/powerpoint/2010/main" val="285657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Kong Harald er </a:t>
            </a:r>
            <a:r>
              <a:rPr lang="nb-NO" dirty="0" err="1" smtClean="0"/>
              <a:t>æresguvenør</a:t>
            </a:r>
            <a:r>
              <a:rPr lang="nb-NO" dirty="0" smtClean="0"/>
              <a:t> for </a:t>
            </a:r>
            <a:r>
              <a:rPr lang="nb-NO" dirty="0" err="1" smtClean="0"/>
              <a:t>dei</a:t>
            </a:r>
            <a:r>
              <a:rPr lang="nb-NO" dirty="0" smtClean="0"/>
              <a:t> norske </a:t>
            </a:r>
            <a:r>
              <a:rPr lang="nb-NO" dirty="0" err="1" smtClean="0"/>
              <a:t>Rotarydistrikta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626" y="2160588"/>
            <a:ext cx="5946361" cy="3881437"/>
          </a:xfrm>
        </p:spPr>
      </p:pic>
    </p:spTree>
    <p:extLst>
      <p:ext uri="{BB962C8B-B14F-4D97-AF65-F5344CB8AC3E}">
        <p14:creationId xmlns:p14="http://schemas.microsoft.com/office/powerpoint/2010/main" val="282420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Kvar engasjerer Sykkylven </a:t>
            </a:r>
            <a:r>
              <a:rPr lang="nb-NO" dirty="0" err="1" smtClean="0"/>
              <a:t>Rotary</a:t>
            </a:r>
            <a:r>
              <a:rPr lang="nb-NO" dirty="0" smtClean="0"/>
              <a:t> Klubb seg?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September 2017: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265943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 smtClean="0"/>
              <a:t>Lola</a:t>
            </a:r>
            <a:r>
              <a:rPr lang="nb-NO" dirty="0" smtClean="0"/>
              <a:t> Day Care Center på </a:t>
            </a:r>
            <a:r>
              <a:rPr lang="nb-NO" dirty="0" err="1" smtClean="0"/>
              <a:t>Bogo</a:t>
            </a:r>
            <a:r>
              <a:rPr lang="nb-NO" dirty="0" smtClean="0"/>
              <a:t> på Filippinene. Først brønnboring deretter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forskule</a:t>
            </a:r>
            <a:r>
              <a:rPr lang="nb-NO" dirty="0" smtClean="0"/>
              <a:t>. Vi støtter med 10.000 kr pr. år.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519" y="2663031"/>
            <a:ext cx="3838575" cy="2876550"/>
          </a:xfrm>
        </p:spPr>
      </p:pic>
    </p:spTree>
    <p:extLst>
      <p:ext uri="{BB962C8B-B14F-4D97-AF65-F5344CB8AC3E}">
        <p14:creationId xmlns:p14="http://schemas.microsoft.com/office/powerpoint/2010/main" val="16685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200" dirty="0" err="1" smtClean="0"/>
              <a:t>Økoomiske</a:t>
            </a:r>
            <a:r>
              <a:rPr lang="nb-NO" sz="3200" dirty="0" smtClean="0"/>
              <a:t> dugnader der vi støtter: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000" dirty="0" err="1" smtClean="0"/>
              <a:t>Lola</a:t>
            </a:r>
            <a:r>
              <a:rPr lang="nb-NO" sz="2000" dirty="0" smtClean="0"/>
              <a:t> Day Care Senter på Filippinene med kr. 10.000,- pr. år.</a:t>
            </a:r>
          </a:p>
          <a:p>
            <a:r>
              <a:rPr lang="nb-NO" sz="2000" dirty="0" err="1" smtClean="0"/>
              <a:t>Speidarane</a:t>
            </a:r>
            <a:r>
              <a:rPr lang="nb-NO" sz="2000" dirty="0" smtClean="0"/>
              <a:t> i Sykkylven med kr. </a:t>
            </a:r>
            <a:r>
              <a:rPr lang="nb-NO" sz="2000" dirty="0" smtClean="0"/>
              <a:t>5.000 </a:t>
            </a:r>
            <a:r>
              <a:rPr lang="nb-NO" sz="2000" dirty="0" smtClean="0"/>
              <a:t>pr. år.</a:t>
            </a:r>
          </a:p>
          <a:p>
            <a:r>
              <a:rPr lang="nb-NO" sz="2000" dirty="0" smtClean="0"/>
              <a:t>Aksjon mot Rus: kr. 3.000,- </a:t>
            </a:r>
            <a:r>
              <a:rPr lang="nb-NO" sz="2000" dirty="0" err="1" smtClean="0"/>
              <a:t>pr.år</a:t>
            </a:r>
            <a:r>
              <a:rPr lang="nb-NO" sz="2000" dirty="0" smtClean="0"/>
              <a:t>.</a:t>
            </a:r>
          </a:p>
          <a:p>
            <a:r>
              <a:rPr lang="nb-NO" sz="2000" dirty="0" smtClean="0"/>
              <a:t>TRF: </a:t>
            </a:r>
            <a:r>
              <a:rPr lang="nb-NO" sz="2000" dirty="0" err="1" smtClean="0"/>
              <a:t>Frå</a:t>
            </a:r>
            <a:r>
              <a:rPr lang="nb-NO" sz="2000" dirty="0" smtClean="0"/>
              <a:t> og med 2015 betaler kvart medlem inn 500,- </a:t>
            </a:r>
            <a:r>
              <a:rPr lang="nb-NO" sz="2000" dirty="0" err="1" smtClean="0"/>
              <a:t>saman</a:t>
            </a:r>
            <a:r>
              <a:rPr lang="nb-NO" sz="2000" dirty="0" smtClean="0"/>
              <a:t> med </a:t>
            </a:r>
            <a:r>
              <a:rPr lang="nb-NO" sz="2000" dirty="0" err="1" smtClean="0"/>
              <a:t>R.kontigenten</a:t>
            </a:r>
            <a:r>
              <a:rPr lang="nb-NO" sz="2000" dirty="0" smtClean="0"/>
              <a:t>. Dette gir høve til </a:t>
            </a:r>
            <a:r>
              <a:rPr lang="nb-NO" sz="2000" dirty="0" err="1" smtClean="0"/>
              <a:t>skattefrådrag</a:t>
            </a:r>
            <a:endParaRPr lang="nb-NO" sz="2000" dirty="0" smtClean="0"/>
          </a:p>
          <a:p>
            <a:r>
              <a:rPr lang="nb-NO" sz="2000" dirty="0" smtClean="0"/>
              <a:t>Særbetalinger: </a:t>
            </a:r>
            <a:r>
              <a:rPr lang="nb-NO" sz="2000" dirty="0" err="1" smtClean="0"/>
              <a:t>Bl.a</a:t>
            </a:r>
            <a:r>
              <a:rPr lang="nb-NO" sz="2000" dirty="0" smtClean="0"/>
              <a:t> 5.000,- til Idrettsparken  på Ikornnes og solcellepanel til skule i Sierra Leone.</a:t>
            </a:r>
            <a:endParaRPr lang="nb-NO" sz="2000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1043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/>
              <a:t>Fysiske dugnader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dirty="0" smtClean="0"/>
              <a:t>Dugnad på </a:t>
            </a:r>
            <a:r>
              <a:rPr lang="nb-NO" dirty="0" err="1" smtClean="0"/>
              <a:t>Speiderbo</a:t>
            </a:r>
            <a:r>
              <a:rPr lang="nb-NO" dirty="0" smtClean="0"/>
              <a:t> som er hytta og lokalet til </a:t>
            </a:r>
            <a:r>
              <a:rPr lang="nb-NO" dirty="0" err="1" smtClean="0"/>
              <a:t>speidarane</a:t>
            </a:r>
            <a:r>
              <a:rPr lang="nb-NO" dirty="0" smtClean="0"/>
              <a:t> i Sykkylven.</a:t>
            </a:r>
          </a:p>
          <a:p>
            <a:r>
              <a:rPr lang="nb-NO" dirty="0" smtClean="0"/>
              <a:t>President i SRK er styreformann i </a:t>
            </a:r>
            <a:r>
              <a:rPr lang="nb-NO" dirty="0" err="1" smtClean="0"/>
              <a:t>Boens</a:t>
            </a:r>
            <a:r>
              <a:rPr lang="nb-NO" dirty="0" smtClean="0"/>
              <a:t> legat.</a:t>
            </a:r>
          </a:p>
          <a:p>
            <a:r>
              <a:rPr lang="nb-NO" dirty="0" smtClean="0"/>
              <a:t>Rydding i </a:t>
            </a:r>
            <a:r>
              <a:rPr lang="nb-NO" dirty="0" err="1" smtClean="0"/>
              <a:t>Kyrkjeparken</a:t>
            </a:r>
            <a:r>
              <a:rPr lang="nb-NO" dirty="0" smtClean="0"/>
              <a:t> før første konfirmasjonshelg.</a:t>
            </a:r>
          </a:p>
          <a:p>
            <a:r>
              <a:rPr lang="nb-NO" dirty="0" smtClean="0"/>
              <a:t>Vakt ved Rusfritt Russearrangement.</a:t>
            </a:r>
          </a:p>
          <a:p>
            <a:r>
              <a:rPr lang="nb-NO" dirty="0" smtClean="0"/>
              <a:t>Vakt og dugnad ved Dag for Funksjonshemma.</a:t>
            </a:r>
          </a:p>
          <a:p>
            <a:r>
              <a:rPr lang="nb-NO" dirty="0" smtClean="0"/>
              <a:t>Besøkstjeneste ved BUAS.</a:t>
            </a:r>
          </a:p>
          <a:p>
            <a:r>
              <a:rPr lang="nb-NO" dirty="0" smtClean="0"/>
              <a:t>Julegrantenning ved i advent ved BUAS.</a:t>
            </a:r>
          </a:p>
          <a:p>
            <a:r>
              <a:rPr lang="nb-NO" dirty="0" smtClean="0"/>
              <a:t>Har avslutta arrangement for å overføre Gudstjeneste til BUAS.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4263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 smtClean="0"/>
              <a:t>Eventuelle dugnader: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Rydding rundt uteområdet ved BUAS.</a:t>
            </a:r>
          </a:p>
          <a:p>
            <a:r>
              <a:rPr lang="nb-NO" sz="2400" dirty="0" smtClean="0"/>
              <a:t>Skifte ut daud mispelhekk ved Sykkylven </a:t>
            </a:r>
            <a:r>
              <a:rPr lang="nb-NO" sz="2400" dirty="0" err="1" smtClean="0"/>
              <a:t>Kyrkje.Dette</a:t>
            </a:r>
            <a:r>
              <a:rPr lang="nb-NO" sz="2400" dirty="0" smtClean="0"/>
              <a:t> er utført sommeren </a:t>
            </a:r>
            <a:r>
              <a:rPr lang="nb-NO" sz="2400" dirty="0" smtClean="0"/>
              <a:t>2014. </a:t>
            </a:r>
            <a:endParaRPr lang="nb-NO" sz="2400" dirty="0" smtClean="0"/>
          </a:p>
          <a:p>
            <a:r>
              <a:rPr lang="nb-NO" sz="2400" dirty="0" smtClean="0"/>
              <a:t>Evt. skaffe belysning til gangvei gjennom </a:t>
            </a:r>
            <a:r>
              <a:rPr lang="nb-NO" sz="2400" dirty="0" err="1" smtClean="0"/>
              <a:t>Kyrkeparken</a:t>
            </a:r>
            <a:r>
              <a:rPr lang="nb-NO" sz="2400" dirty="0" smtClean="0"/>
              <a:t>.</a:t>
            </a:r>
            <a:endParaRPr lang="nb-NO" sz="2400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8943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Dette blei mange opplysninger på </a:t>
            </a:r>
            <a:r>
              <a:rPr lang="nb-NO" dirty="0" err="1" smtClean="0"/>
              <a:t>ein</a:t>
            </a:r>
            <a:r>
              <a:rPr lang="nb-NO" dirty="0" smtClean="0"/>
              <a:t> gong. Håper du </a:t>
            </a:r>
            <a:r>
              <a:rPr lang="nb-NO" dirty="0" err="1" smtClean="0"/>
              <a:t>ikkje</a:t>
            </a:r>
            <a:r>
              <a:rPr lang="nb-NO" dirty="0" smtClean="0"/>
              <a:t> gjekk heilt i surr!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306" y="2324894"/>
            <a:ext cx="2667000" cy="3552825"/>
          </a:xfrm>
        </p:spPr>
      </p:pic>
    </p:spTree>
    <p:extLst>
      <p:ext uri="{BB962C8B-B14F-4D97-AF65-F5344CB8AC3E}">
        <p14:creationId xmlns:p14="http://schemas.microsoft.com/office/powerpoint/2010/main" val="22485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Paul Harris sin barndom: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 smtClean="0"/>
              <a:t>Vokste opp med besteforeldra i staten Vermont fordi foreldra </a:t>
            </a:r>
            <a:r>
              <a:rPr lang="nb-NO" sz="2800" dirty="0" err="1" smtClean="0"/>
              <a:t>ikkje</a:t>
            </a:r>
            <a:r>
              <a:rPr lang="nb-NO" sz="2800" dirty="0" smtClean="0"/>
              <a:t> hadde økonomi til å ta seg av alle 6 barna i familien.</a:t>
            </a:r>
          </a:p>
          <a:p>
            <a:r>
              <a:rPr lang="nb-NO" sz="2800" dirty="0" smtClean="0"/>
              <a:t>Hjå bestefaren lærte han vidsyn og toleranse og </a:t>
            </a:r>
            <a:r>
              <a:rPr lang="nb-NO" sz="2800" dirty="0" err="1" smtClean="0"/>
              <a:t>frå</a:t>
            </a:r>
            <a:r>
              <a:rPr lang="nb-NO" sz="2800" dirty="0" smtClean="0"/>
              <a:t> bestemora menneskekjærleik.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409193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Paul Harris si utdanning: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 smtClean="0"/>
              <a:t>Studerte jus.</a:t>
            </a:r>
          </a:p>
          <a:p>
            <a:r>
              <a:rPr lang="nb-NO" sz="2800" dirty="0" smtClean="0"/>
              <a:t>På slutten av studiet skaffa han seg erfaring som reporter, fruktplukker, lærer, </a:t>
            </a:r>
            <a:r>
              <a:rPr lang="nb-NO" sz="2800" dirty="0" err="1" smtClean="0"/>
              <a:t>skodespelar</a:t>
            </a:r>
            <a:r>
              <a:rPr lang="nb-NO" sz="2800" dirty="0" smtClean="0"/>
              <a:t>, jobb på ranch, </a:t>
            </a:r>
            <a:r>
              <a:rPr lang="nb-NO" sz="2800" dirty="0" err="1" smtClean="0"/>
              <a:t>nattportier</a:t>
            </a:r>
            <a:r>
              <a:rPr lang="nb-NO" sz="2800" dirty="0" smtClean="0"/>
              <a:t> og </a:t>
            </a:r>
            <a:r>
              <a:rPr lang="nb-NO" sz="2800" dirty="0" err="1" smtClean="0"/>
              <a:t>selgar</a:t>
            </a:r>
            <a:r>
              <a:rPr lang="nb-NO" sz="2800" dirty="0" smtClean="0"/>
              <a:t>.</a:t>
            </a:r>
          </a:p>
          <a:p>
            <a:r>
              <a:rPr lang="nb-NO" sz="2800" dirty="0" err="1" smtClean="0"/>
              <a:t>Opna</a:t>
            </a:r>
            <a:r>
              <a:rPr lang="nb-NO" sz="2800" dirty="0" smtClean="0"/>
              <a:t> praksis som advokat i Chicago i 1896.</a:t>
            </a:r>
          </a:p>
        </p:txBody>
      </p:sp>
    </p:spTree>
    <p:extLst>
      <p:ext uri="{BB962C8B-B14F-4D97-AF65-F5344CB8AC3E}">
        <p14:creationId xmlns:p14="http://schemas.microsoft.com/office/powerpoint/2010/main" val="244147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Tanken bak </a:t>
            </a:r>
            <a:r>
              <a:rPr lang="nb-NO" dirty="0" err="1" smtClean="0"/>
              <a:t>Rotary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I 1900 under </a:t>
            </a:r>
            <a:r>
              <a:rPr lang="nb-NO" sz="2400" dirty="0" err="1" smtClean="0"/>
              <a:t>eit</a:t>
            </a:r>
            <a:r>
              <a:rPr lang="nb-NO" sz="2400" dirty="0" smtClean="0"/>
              <a:t> besøk i barndomsheimen i Vermont, følte han at han savna livet og </a:t>
            </a:r>
            <a:r>
              <a:rPr lang="nb-NO" sz="2400" dirty="0" err="1" smtClean="0"/>
              <a:t>verdiane</a:t>
            </a:r>
            <a:r>
              <a:rPr lang="nb-NO" sz="2400" dirty="0" smtClean="0"/>
              <a:t> </a:t>
            </a:r>
            <a:r>
              <a:rPr lang="nb-NO" sz="2400" dirty="0" err="1" smtClean="0"/>
              <a:t>frå</a:t>
            </a:r>
            <a:r>
              <a:rPr lang="nb-NO" sz="2400" dirty="0" smtClean="0"/>
              <a:t> denne tida.</a:t>
            </a:r>
          </a:p>
          <a:p>
            <a:r>
              <a:rPr lang="nb-NO" sz="2400" dirty="0" smtClean="0"/>
              <a:t>Kva om folk </a:t>
            </a:r>
            <a:r>
              <a:rPr lang="nb-NO" sz="2400" dirty="0" err="1" smtClean="0"/>
              <a:t>frå</a:t>
            </a:r>
            <a:r>
              <a:rPr lang="nb-NO" sz="2400" dirty="0" smtClean="0"/>
              <a:t> forskjellige yrker kom </a:t>
            </a:r>
            <a:r>
              <a:rPr lang="nb-NO" sz="2400" dirty="0" err="1" smtClean="0"/>
              <a:t>saman</a:t>
            </a:r>
            <a:r>
              <a:rPr lang="nb-NO" sz="2400" dirty="0" smtClean="0"/>
              <a:t> danne </a:t>
            </a:r>
            <a:r>
              <a:rPr lang="nb-NO" sz="2400" dirty="0" err="1" smtClean="0"/>
              <a:t>ein</a:t>
            </a:r>
            <a:r>
              <a:rPr lang="nb-NO" sz="2400" dirty="0" smtClean="0"/>
              <a:t> klubb og </a:t>
            </a:r>
            <a:r>
              <a:rPr lang="nb-NO" sz="2400" dirty="0" err="1" smtClean="0"/>
              <a:t>utvekla</a:t>
            </a:r>
            <a:r>
              <a:rPr lang="nb-NO" sz="2400" dirty="0" smtClean="0"/>
              <a:t> erfaringer, støtte </a:t>
            </a:r>
            <a:r>
              <a:rPr lang="nb-NO" sz="2400" dirty="0" err="1" smtClean="0"/>
              <a:t>kvarandre</a:t>
            </a:r>
            <a:r>
              <a:rPr lang="nb-NO" sz="2400" dirty="0" smtClean="0"/>
              <a:t>, lære </a:t>
            </a:r>
            <a:r>
              <a:rPr lang="nb-NO" sz="2400" dirty="0" err="1" smtClean="0"/>
              <a:t>kvarandre</a:t>
            </a:r>
            <a:r>
              <a:rPr lang="nb-NO" sz="2400" dirty="0" smtClean="0"/>
              <a:t> å kjenne ?</a:t>
            </a:r>
          </a:p>
          <a:p>
            <a:r>
              <a:rPr lang="nb-NO" sz="2400" dirty="0" smtClean="0"/>
              <a:t>Det skulle gå 5 år før ideen blei satt ut i livet.</a:t>
            </a:r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3483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Første </a:t>
            </a:r>
            <a:r>
              <a:rPr lang="nb-NO" dirty="0" err="1" smtClean="0"/>
              <a:t>Rotarymøte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Første pioner-</a:t>
            </a:r>
            <a:r>
              <a:rPr lang="nb-NO" sz="2400" dirty="0" err="1" smtClean="0"/>
              <a:t>Rotarymøte</a:t>
            </a:r>
            <a:r>
              <a:rPr lang="nb-NO" sz="2400" dirty="0" smtClean="0"/>
              <a:t> 23. februar i 1905. Dette er </a:t>
            </a:r>
            <a:r>
              <a:rPr lang="nb-NO" sz="2400" dirty="0" err="1" smtClean="0"/>
              <a:t>Rotary</a:t>
            </a:r>
            <a:r>
              <a:rPr lang="nb-NO" sz="2400" dirty="0" smtClean="0"/>
              <a:t> sin fødselsdag. </a:t>
            </a:r>
          </a:p>
          <a:p>
            <a:r>
              <a:rPr lang="nb-NO" sz="2400" dirty="0" smtClean="0"/>
              <a:t>4 første </a:t>
            </a:r>
            <a:r>
              <a:rPr lang="nb-NO" sz="2400" dirty="0" err="1" smtClean="0"/>
              <a:t>Rotarianar</a:t>
            </a:r>
            <a:r>
              <a:rPr lang="nb-NO" sz="2400" dirty="0" smtClean="0"/>
              <a:t>: </a:t>
            </a:r>
            <a:r>
              <a:rPr lang="nb-NO" sz="2400" dirty="0" err="1" smtClean="0"/>
              <a:t>Ein</a:t>
            </a:r>
            <a:r>
              <a:rPr lang="nb-NO" sz="2400" dirty="0" smtClean="0"/>
              <a:t> </a:t>
            </a:r>
            <a:r>
              <a:rPr lang="nb-NO" sz="2400" dirty="0" err="1" smtClean="0"/>
              <a:t>nordamerikanar</a:t>
            </a:r>
            <a:r>
              <a:rPr lang="nb-NO" sz="2400" dirty="0" smtClean="0"/>
              <a:t>, </a:t>
            </a:r>
            <a:r>
              <a:rPr lang="nb-NO" sz="2400" dirty="0" err="1" smtClean="0"/>
              <a:t>ein</a:t>
            </a:r>
            <a:r>
              <a:rPr lang="nb-NO" sz="2400" dirty="0" smtClean="0"/>
              <a:t> av svensk opprinnelse, </a:t>
            </a:r>
            <a:r>
              <a:rPr lang="nb-NO" sz="2400" dirty="0" err="1" smtClean="0"/>
              <a:t>ein</a:t>
            </a:r>
            <a:r>
              <a:rPr lang="nb-NO" sz="2400" dirty="0" smtClean="0"/>
              <a:t> av tysk opprinnelse og </a:t>
            </a:r>
            <a:r>
              <a:rPr lang="nb-NO" sz="2400" dirty="0" err="1" smtClean="0"/>
              <a:t>ein</a:t>
            </a:r>
            <a:r>
              <a:rPr lang="nb-NO" sz="2400" dirty="0" smtClean="0"/>
              <a:t> av irsk opprinnelse.</a:t>
            </a:r>
          </a:p>
          <a:p>
            <a:r>
              <a:rPr lang="nb-NO" sz="2400" dirty="0" smtClean="0"/>
              <a:t>4 forskjellige yrke: Skredder, gruveingeniør, </a:t>
            </a:r>
            <a:r>
              <a:rPr lang="nb-NO" sz="2400" dirty="0" err="1" smtClean="0"/>
              <a:t>kolhandlar</a:t>
            </a:r>
            <a:r>
              <a:rPr lang="nb-NO" sz="2400" dirty="0" smtClean="0"/>
              <a:t> og advokat.</a:t>
            </a:r>
          </a:p>
          <a:p>
            <a:r>
              <a:rPr lang="nb-NO" sz="2400" dirty="0" smtClean="0"/>
              <a:t>Livssyn: Protestant, katolikk og jøde. 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60516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Rotary</a:t>
            </a:r>
            <a:r>
              <a:rPr lang="nb-NO" dirty="0" smtClean="0"/>
              <a:t> si utvikling: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2000" dirty="0" smtClean="0"/>
              <a:t>23. februar 1905: 4 </a:t>
            </a:r>
            <a:r>
              <a:rPr lang="nb-NO" sz="2000" dirty="0" err="1" smtClean="0"/>
              <a:t>pionerar</a:t>
            </a:r>
            <a:r>
              <a:rPr lang="nb-NO" sz="2000" dirty="0" smtClean="0"/>
              <a:t>. I løpet av første året kom det 30 nye </a:t>
            </a:r>
            <a:r>
              <a:rPr lang="nb-NO" sz="2000" dirty="0" err="1" smtClean="0"/>
              <a:t>medlemar</a:t>
            </a:r>
            <a:r>
              <a:rPr lang="nb-NO" sz="2000" dirty="0" smtClean="0"/>
              <a:t> og nye lokaler måtte til.</a:t>
            </a:r>
          </a:p>
          <a:p>
            <a:r>
              <a:rPr lang="nb-NO" sz="2000" dirty="0" smtClean="0"/>
              <a:t>1908: Klubb nr. 2 i San Fransisco.</a:t>
            </a:r>
          </a:p>
          <a:p>
            <a:r>
              <a:rPr lang="nb-NO" sz="2000" dirty="0" smtClean="0"/>
              <a:t>1910: 16 klubbar og første Convention (</a:t>
            </a:r>
            <a:r>
              <a:rPr lang="nb-NO" sz="2000" dirty="0" err="1" smtClean="0"/>
              <a:t>Årskongress</a:t>
            </a:r>
            <a:r>
              <a:rPr lang="nb-NO" sz="2000" dirty="0" smtClean="0"/>
              <a:t>)</a:t>
            </a:r>
          </a:p>
          <a:p>
            <a:r>
              <a:rPr lang="nb-NO" sz="2000" dirty="0" smtClean="0"/>
              <a:t>1912: Klubbar i Europa: London, Dublin, og Belfast. </a:t>
            </a:r>
            <a:r>
              <a:rPr lang="nb-NO" sz="2000" dirty="0" err="1" smtClean="0"/>
              <a:t>Namneendring</a:t>
            </a:r>
            <a:r>
              <a:rPr lang="nb-NO" sz="2000" dirty="0" smtClean="0"/>
              <a:t> til </a:t>
            </a:r>
            <a:r>
              <a:rPr lang="nb-NO" sz="2000" dirty="0" err="1" smtClean="0"/>
              <a:t>Rotary</a:t>
            </a:r>
            <a:r>
              <a:rPr lang="nb-NO" sz="2000" dirty="0" smtClean="0"/>
              <a:t> International.(RI)</a:t>
            </a:r>
          </a:p>
          <a:p>
            <a:r>
              <a:rPr lang="nb-NO" sz="2000" dirty="0" smtClean="0"/>
              <a:t>I løpet av 1920-åra: </a:t>
            </a:r>
            <a:r>
              <a:rPr lang="nb-NO" sz="2000" dirty="0" err="1" smtClean="0"/>
              <a:t>Rotary</a:t>
            </a:r>
            <a:r>
              <a:rPr lang="nb-NO" sz="2000" dirty="0" smtClean="0"/>
              <a:t> </a:t>
            </a:r>
            <a:r>
              <a:rPr lang="nb-NO" sz="2000" dirty="0" err="1" smtClean="0"/>
              <a:t>spreidd</a:t>
            </a:r>
            <a:r>
              <a:rPr lang="nb-NO" sz="2000" dirty="0" smtClean="0"/>
              <a:t> til alle kontinent med 2096 klubbar og 108000 </a:t>
            </a:r>
            <a:r>
              <a:rPr lang="nb-NO" sz="2000" dirty="0" err="1" smtClean="0"/>
              <a:t>medlemar</a:t>
            </a:r>
            <a:r>
              <a:rPr lang="nb-NO" sz="2000" dirty="0" smtClean="0"/>
              <a:t>. 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136715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Rotary</a:t>
            </a:r>
            <a:r>
              <a:rPr lang="nb-NO" dirty="0" smtClean="0"/>
              <a:t> kjem til Norge: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000" dirty="0" smtClean="0"/>
              <a:t>1922: Christiania </a:t>
            </a:r>
            <a:r>
              <a:rPr lang="nb-NO" sz="2000" dirty="0" err="1" smtClean="0"/>
              <a:t>Rotary</a:t>
            </a:r>
            <a:r>
              <a:rPr lang="nb-NO" sz="2000" dirty="0" smtClean="0"/>
              <a:t> Klubb.</a:t>
            </a:r>
          </a:p>
          <a:p>
            <a:r>
              <a:rPr lang="nb-NO" sz="2000" dirty="0" smtClean="0"/>
              <a:t>1924: Stavanger og Bergen </a:t>
            </a:r>
            <a:r>
              <a:rPr lang="nb-NO" sz="2000" dirty="0" err="1" smtClean="0"/>
              <a:t>Rotary</a:t>
            </a:r>
            <a:r>
              <a:rPr lang="nb-NO" sz="2000" dirty="0" smtClean="0"/>
              <a:t> Klubb.</a:t>
            </a:r>
          </a:p>
          <a:p>
            <a:r>
              <a:rPr lang="nb-NO" sz="2000" dirty="0" smtClean="0"/>
              <a:t>I dag er Norge </a:t>
            </a:r>
            <a:r>
              <a:rPr lang="nb-NO" sz="2000" dirty="0" err="1" smtClean="0"/>
              <a:t>eit</a:t>
            </a:r>
            <a:r>
              <a:rPr lang="nb-NO" sz="2000" dirty="0" smtClean="0"/>
              <a:t> av </a:t>
            </a:r>
            <a:r>
              <a:rPr lang="nb-NO" sz="2000" dirty="0" err="1" smtClean="0"/>
              <a:t>dei</a:t>
            </a:r>
            <a:r>
              <a:rPr lang="nb-NO" sz="2000" dirty="0" smtClean="0"/>
              <a:t> landa med flest </a:t>
            </a:r>
            <a:r>
              <a:rPr lang="nb-NO" sz="2000" dirty="0" err="1" smtClean="0"/>
              <a:t>rotarianar</a:t>
            </a:r>
            <a:r>
              <a:rPr lang="nb-NO" sz="2000" dirty="0" smtClean="0"/>
              <a:t> pr. </a:t>
            </a:r>
            <a:r>
              <a:rPr lang="nb-NO" sz="2000" dirty="0" err="1" smtClean="0"/>
              <a:t>innbyggarar</a:t>
            </a:r>
            <a:r>
              <a:rPr lang="nb-NO" sz="2000" dirty="0" smtClean="0"/>
              <a:t>, 1/300. Sykkylven med sine 44 </a:t>
            </a:r>
            <a:r>
              <a:rPr lang="nb-NO" sz="2000" dirty="0" err="1" smtClean="0"/>
              <a:t>medlemar</a:t>
            </a:r>
            <a:r>
              <a:rPr lang="nb-NO" sz="2000" dirty="0" smtClean="0"/>
              <a:t> gir 1/173.</a:t>
            </a:r>
          </a:p>
          <a:p>
            <a:r>
              <a:rPr lang="nb-NO" sz="2000" dirty="0" smtClean="0"/>
              <a:t>Tungt inne i danninga av FN og RI sin president held tale ved FN-dagen 24.okt.</a:t>
            </a:r>
          </a:p>
          <a:p>
            <a:r>
              <a:rPr lang="nb-NO" sz="2000" dirty="0" smtClean="0"/>
              <a:t>I dag: 33 000 klubbar med 1.2 </a:t>
            </a:r>
            <a:r>
              <a:rPr lang="nb-NO" sz="2000" dirty="0" err="1" smtClean="0"/>
              <a:t>mill</a:t>
            </a:r>
            <a:r>
              <a:rPr lang="nb-NO" sz="2000" dirty="0" smtClean="0"/>
              <a:t> </a:t>
            </a:r>
            <a:r>
              <a:rPr lang="nb-NO" sz="2000" dirty="0" err="1" smtClean="0"/>
              <a:t>medlemar</a:t>
            </a:r>
            <a:r>
              <a:rPr lang="nb-NO" sz="2000" dirty="0" smtClean="0"/>
              <a:t> i </a:t>
            </a:r>
            <a:r>
              <a:rPr lang="nb-NO" sz="2000" dirty="0" err="1" smtClean="0"/>
              <a:t>meir</a:t>
            </a:r>
            <a:r>
              <a:rPr lang="nb-NO" sz="2000" dirty="0" smtClean="0"/>
              <a:t> enn 200 land. 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405506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3213</TotalTime>
  <Words>1646</Words>
  <Application>Microsoft Office PowerPoint</Application>
  <PresentationFormat>Skjermfremvisning (4:3)</PresentationFormat>
  <Paragraphs>166</Paragraphs>
  <Slides>37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37</vt:i4>
      </vt:variant>
    </vt:vector>
  </HeadingPairs>
  <TitlesOfParts>
    <vt:vector size="41" baseType="lpstr">
      <vt:lpstr>Arial</vt:lpstr>
      <vt:lpstr>Trebuchet MS</vt:lpstr>
      <vt:lpstr>Wingdings 3</vt:lpstr>
      <vt:lpstr>Fasett</vt:lpstr>
      <vt:lpstr>3. september 2017: Eit lite foredrag om : </vt:lpstr>
      <vt:lpstr>KILDE:</vt:lpstr>
      <vt:lpstr>Rotary sin grunnlegger: Paul Harris f. 19.04.1868 i Racine, Wisconsin i USA</vt:lpstr>
      <vt:lpstr>Paul Harris sin barndom:</vt:lpstr>
      <vt:lpstr>Paul Harris si utdanning:</vt:lpstr>
      <vt:lpstr>Tanken bak Rotary:</vt:lpstr>
      <vt:lpstr>Første Rotarymøte:</vt:lpstr>
      <vt:lpstr>Rotary si utvikling:</vt:lpstr>
      <vt:lpstr>Rotary kjem til Norge:</vt:lpstr>
      <vt:lpstr>«Ideologisk» fundament for Rotary:</vt:lpstr>
      <vt:lpstr>Kjerneverdier i Rotary (core values):</vt:lpstr>
      <vt:lpstr>Korleis er Rotary organisert?:</vt:lpstr>
      <vt:lpstr>Korleis Rotary er organisert:</vt:lpstr>
      <vt:lpstr>Sykkylven Rotary Klubb mot Rotary Internation.</vt:lpstr>
      <vt:lpstr>Samanlikning mellom SRK og RI:</vt:lpstr>
      <vt:lpstr>Convention: Årskongress. Rotary øverste organ:</vt:lpstr>
      <vt:lpstr>Tjenesteidealet:</vt:lpstr>
      <vt:lpstr>4 hovedveier lansert av Ches Perry i 1926: </vt:lpstr>
      <vt:lpstr>Rotaryhjulet:</vt:lpstr>
      <vt:lpstr>Rotarys motto: </vt:lpstr>
      <vt:lpstr>The Rotary Foundation (TRF eller RF) Rotaryfondet:</vt:lpstr>
      <vt:lpstr>The Rotary Foundation (Rotaryfondet):</vt:lpstr>
      <vt:lpstr>Finansiering av Rotary Foundation:</vt:lpstr>
      <vt:lpstr>6 fokusområder for humanitær innsats:</vt:lpstr>
      <vt:lpstr>TRF – program:</vt:lpstr>
      <vt:lpstr>Norsk Rotary Forum (NORFO)</vt:lpstr>
      <vt:lpstr>Eksempel på fellesoppgåver for NORFO:</vt:lpstr>
      <vt:lpstr>Handicamp Norway:</vt:lpstr>
      <vt:lpstr>Ungdomsutveksling:</vt:lpstr>
      <vt:lpstr>RYLA (Rotary Youth Leadership Award)</vt:lpstr>
      <vt:lpstr>Kong Harald er æresguvenør for dei norske Rotarydistrikta</vt:lpstr>
      <vt:lpstr>Kvar engasjerer Sykkylven Rotary Klubb seg?</vt:lpstr>
      <vt:lpstr>Lola Day Care Center på Bogo på Filippinene. Først brønnboring deretter ein forskule. Vi støtter med 10.000 kr pr. år.</vt:lpstr>
      <vt:lpstr>Økoomiske dugnader der vi støtter:</vt:lpstr>
      <vt:lpstr>Fysiske dugnader:</vt:lpstr>
      <vt:lpstr>Eventuelle dugnader:</vt:lpstr>
      <vt:lpstr>Dette blei mange opplysninger på ein gong. Håper du ikkje gjekk heilt i surr!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Eit lite foredrag om Rotary</dc:title>
  <dc:creator>Jarle T. Svindseth</dc:creator>
  <cp:lastModifiedBy>Bruker</cp:lastModifiedBy>
  <cp:revision>93</cp:revision>
  <dcterms:created xsi:type="dcterms:W3CDTF">2011-12-29T08:31:58Z</dcterms:created>
  <dcterms:modified xsi:type="dcterms:W3CDTF">2017-09-16T09:18:16Z</dcterms:modified>
</cp:coreProperties>
</file>