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72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4" r:id="rId12"/>
    <p:sldId id="281" r:id="rId13"/>
    <p:sldId id="267" r:id="rId14"/>
    <p:sldId id="256" r:id="rId15"/>
    <p:sldId id="257" r:id="rId16"/>
    <p:sldId id="261" r:id="rId17"/>
    <p:sldId id="262" r:id="rId18"/>
    <p:sldId id="260" r:id="rId19"/>
    <p:sldId id="266" r:id="rId20"/>
    <p:sldId id="282" r:id="rId21"/>
    <p:sldId id="28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02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325D-A74A-4403-A560-54BCDAE07312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899C9-455C-4932-B934-E26744E4E9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41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55513"/>
            <a:ext cx="9744405" cy="133926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r="54109"/>
          <a:stretch/>
        </p:blipFill>
        <p:spPr>
          <a:xfrm>
            <a:off x="0" y="155513"/>
            <a:ext cx="2447595" cy="1339265"/>
          </a:xfrm>
          <a:prstGeom prst="rect">
            <a:avLst/>
          </a:prstGeom>
        </p:spPr>
      </p:pic>
      <p:pic>
        <p:nvPicPr>
          <p:cNvPr id="10" name="Picture 10" descr="Logo-HM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" y="6294715"/>
            <a:ext cx="3072904" cy="3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1424" y="278213"/>
            <a:ext cx="8832981" cy="1038555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n-NO" noProof="0" dirty="0" smtClean="0"/>
              <a:t>Klikk for å redigere tittelstil</a:t>
            </a:r>
            <a:endParaRPr lang="nn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3"/>
            <a:ext cx="9889099" cy="4392588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2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67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n-NO" noProof="0" dirty="0" smtClean="0"/>
              <a:t>Klikk for å redigere tekststiler i malen</a:t>
            </a:r>
          </a:p>
          <a:p>
            <a:pPr lvl="1"/>
            <a:r>
              <a:rPr lang="nn-NO" noProof="0" dirty="0" smtClean="0"/>
              <a:t>Andre nivå</a:t>
            </a:r>
          </a:p>
          <a:p>
            <a:pPr lvl="2"/>
            <a:r>
              <a:rPr lang="nn-NO" noProof="0" dirty="0" smtClean="0"/>
              <a:t>Tredje nivå</a:t>
            </a:r>
          </a:p>
          <a:p>
            <a:pPr lvl="3"/>
            <a:r>
              <a:rPr lang="nn-NO" noProof="0" dirty="0" err="1" smtClean="0"/>
              <a:t>Fjerde</a:t>
            </a:r>
            <a:r>
              <a:rPr lang="nn-NO" noProof="0" dirty="0" smtClean="0"/>
              <a:t> nivå</a:t>
            </a:r>
          </a:p>
          <a:p>
            <a:pPr lvl="4"/>
            <a:r>
              <a:rPr lang="nn-NO" noProof="0" dirty="0" err="1" smtClean="0"/>
              <a:t>Femte</a:t>
            </a:r>
            <a:r>
              <a:rPr lang="nn-NO" noProof="0" dirty="0" smtClean="0"/>
              <a:t> nivå</a:t>
            </a: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053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manage/185448325/general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85448325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file:///\\helsemn.no\data\fellesomr&#229;der\HMR%20-%20Felles\Stab\Kommunikasjon%20og%20samfunnskontakt\_Felles\Videoer\Hege-HMR_faktavideo%202016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Helse Møre og Romsdal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Sykkylven </a:t>
            </a:r>
            <a:r>
              <a:rPr lang="nb-NO" dirty="0" smtClean="0"/>
              <a:t>Rotaryklubb</a:t>
            </a:r>
          </a:p>
          <a:p>
            <a:endParaRPr lang="nb-NO" dirty="0"/>
          </a:p>
          <a:p>
            <a:r>
              <a:rPr lang="nb-NO" dirty="0" smtClean="0"/>
              <a:t>Onsdag </a:t>
            </a:r>
            <a:r>
              <a:rPr lang="nb-NO" dirty="0" smtClean="0"/>
              <a:t>13. november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4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547" y="-907614"/>
            <a:ext cx="12810931" cy="8538486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2335" y="989363"/>
            <a:ext cx="58912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altLang="nb-NO" sz="3200" dirty="0" smtClean="0">
                <a:solidFill>
                  <a:schemeClr val="tx2"/>
                </a:solidFill>
                <a:latin typeface="+mn-lt"/>
                <a:cs typeface="+mn-cs"/>
              </a:rPr>
              <a:t>Volda sjukehus</a:t>
            </a:r>
            <a:endParaRPr lang="nb-NO" altLang="nb-NO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3460271" y="994764"/>
            <a:ext cx="309721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DPS Volda</a:t>
            </a:r>
            <a:endParaRPr lang="nb-NO" altLang="nb-NO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Mork rehabiliteringssenter</a:t>
            </a:r>
          </a:p>
        </p:txBody>
      </p:sp>
    </p:spTree>
    <p:extLst>
      <p:ext uri="{BB962C8B-B14F-4D97-AF65-F5344CB8AC3E}">
        <p14:creationId xmlns:p14="http://schemas.microsoft.com/office/powerpoint/2010/main" val="131551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Ålesund sjukehus spesielt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AMK</a:t>
            </a:r>
          </a:p>
          <a:p>
            <a:r>
              <a:rPr lang="nb-NO" dirty="0" smtClean="0"/>
              <a:t>Ambulansehelikopter</a:t>
            </a:r>
          </a:p>
          <a:p>
            <a:r>
              <a:rPr lang="nb-NO" dirty="0" smtClean="0"/>
              <a:t>Rehabilitering</a:t>
            </a:r>
          </a:p>
          <a:p>
            <a:r>
              <a:rPr lang="nb-NO" dirty="0" smtClean="0"/>
              <a:t>Kreftavdeling m/stråleterapi</a:t>
            </a:r>
          </a:p>
          <a:p>
            <a:r>
              <a:rPr lang="nb-NO" dirty="0" smtClean="0"/>
              <a:t>Kreftkirurgi</a:t>
            </a:r>
          </a:p>
          <a:p>
            <a:r>
              <a:rPr lang="nb-NO" dirty="0" smtClean="0"/>
              <a:t>Patologi</a:t>
            </a:r>
          </a:p>
          <a:p>
            <a:r>
              <a:rPr lang="nb-NO" dirty="0" smtClean="0"/>
              <a:t>Komplett barneavdeling</a:t>
            </a:r>
          </a:p>
          <a:p>
            <a:r>
              <a:rPr lang="nb-NO" dirty="0" smtClean="0"/>
              <a:t>Revmatologi</a:t>
            </a:r>
          </a:p>
          <a:p>
            <a:r>
              <a:rPr lang="nb-NO" dirty="0" smtClean="0"/>
              <a:t>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612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Dokumenter\SNR\Gjennomføringsfasen\Bilder\BirdEye_Zoom_20180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661"/>
            <a:ext cx="4968000" cy="31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Sjukehuset Nordmøre og Romsdal</a:t>
            </a:r>
            <a:endParaRPr lang="nn-NO" dirty="0"/>
          </a:p>
        </p:txBody>
      </p:sp>
      <p:sp>
        <p:nvSpPr>
          <p:cNvPr id="8" name="Plassholder for innhold 7"/>
          <p:cNvSpPr txBox="1">
            <a:spLocks noGrp="1"/>
          </p:cNvSpPr>
          <p:nvPr>
            <p:ph sz="half" idx="1"/>
          </p:nvPr>
        </p:nvSpPr>
        <p:spPr>
          <a:xfrm>
            <a:off x="719403" y="1825627"/>
            <a:ext cx="5181600" cy="1068488"/>
          </a:xfrm>
          <a:prstGeom prst="rect">
            <a:avLst/>
          </a:prstGeom>
          <a:noFill/>
        </p:spPr>
        <p:txBody>
          <a:bodyPr vert="horz" wrap="square" lIns="121909" tIns="60955" rIns="121909" bIns="60955" rtlCol="0">
            <a:spAutoFit/>
          </a:bodyPr>
          <a:lstStyle/>
          <a:p>
            <a:pPr defTabSz="1219050"/>
            <a:r>
              <a:rPr lang="nb-NO" sz="2000" b="1" dirty="0">
                <a:solidFill>
                  <a:srgbClr val="002060"/>
                </a:solidFill>
              </a:rPr>
              <a:t>Nytt akuttsjukehus for Nordmøre og Romsdal på Hjelset</a:t>
            </a:r>
          </a:p>
          <a:p>
            <a:pPr defTabSz="1219050"/>
            <a:endParaRPr lang="nn-NO" sz="1900" b="1" dirty="0">
              <a:solidFill>
                <a:srgbClr val="002060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6275712" y="1825625"/>
            <a:ext cx="5181600" cy="4351339"/>
          </a:xfrm>
        </p:spPr>
        <p:txBody>
          <a:bodyPr>
            <a:normAutofit/>
          </a:bodyPr>
          <a:lstStyle/>
          <a:p>
            <a:r>
              <a:rPr lang="nn-NO" sz="2000" b="1" dirty="0" smtClean="0">
                <a:solidFill>
                  <a:srgbClr val="002060"/>
                </a:solidFill>
              </a:rPr>
              <a:t>Et </a:t>
            </a:r>
            <a:r>
              <a:rPr lang="nn-NO" sz="2000" b="1" dirty="0">
                <a:solidFill>
                  <a:srgbClr val="002060"/>
                </a:solidFill>
              </a:rPr>
              <a:t>godt poliklinisk </a:t>
            </a:r>
            <a:r>
              <a:rPr lang="nn-NO" sz="2000" b="1" dirty="0" err="1" smtClean="0">
                <a:solidFill>
                  <a:srgbClr val="002060"/>
                </a:solidFill>
              </a:rPr>
              <a:t>tilbud</a:t>
            </a:r>
            <a:r>
              <a:rPr lang="nn-NO" sz="2000" b="1" dirty="0" smtClean="0">
                <a:solidFill>
                  <a:srgbClr val="002060"/>
                </a:solidFill>
              </a:rPr>
              <a:t>/distriktsmedisinsk </a:t>
            </a:r>
            <a:r>
              <a:rPr lang="nn-NO" sz="2000" b="1" dirty="0">
                <a:solidFill>
                  <a:srgbClr val="002060"/>
                </a:solidFill>
              </a:rPr>
              <a:t>senter skal </a:t>
            </a:r>
            <a:r>
              <a:rPr lang="nn-NO" sz="2000" b="1" dirty="0" smtClean="0">
                <a:solidFill>
                  <a:srgbClr val="002060"/>
                </a:solidFill>
              </a:rPr>
              <a:t>utviklast </a:t>
            </a:r>
            <a:r>
              <a:rPr lang="nn-NO" sz="2000" b="1" dirty="0">
                <a:solidFill>
                  <a:srgbClr val="002060"/>
                </a:solidFill>
              </a:rPr>
              <a:t>i Kristiansund</a:t>
            </a:r>
          </a:p>
          <a:p>
            <a:endParaRPr lang="nn-NO" sz="2000" dirty="0"/>
          </a:p>
        </p:txBody>
      </p:sp>
      <p:pic>
        <p:nvPicPr>
          <p:cNvPr id="6" name="Picture 2" descr="I:\HMR - Felles\Stab\Kommunikasjon og samfunnskontakt\_Begrenset\SNR\Forprosjektet\Dokumenter til styremøtet 29.11\Bilder 22.november\Collage Kristiansund SLA - REVIDER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626949"/>
            <a:ext cx="4800533" cy="31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 kontraktsignering for SNR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833472" y="1825625"/>
            <a:ext cx="5905682" cy="4351338"/>
          </a:xfrm>
        </p:spPr>
        <p:txBody>
          <a:bodyPr>
            <a:normAutofit/>
          </a:bodyPr>
          <a:lstStyle/>
          <a:p>
            <a:r>
              <a:rPr lang="nn-NO" sz="2400" dirty="0" smtClean="0"/>
              <a:t>22.okt. signerte HMR kontrakt med Skanska Norge AS</a:t>
            </a:r>
          </a:p>
          <a:p>
            <a:r>
              <a:rPr lang="nn-NO" sz="2400" dirty="0" smtClean="0"/>
              <a:t>Viktig milepæl for å sikre innbyggarane i Nordmøre og Romsdal eit framtidsretta og godt tilbod</a:t>
            </a:r>
          </a:p>
          <a:p>
            <a:endParaRPr lang="nb-NO" sz="2400" dirty="0"/>
          </a:p>
          <a:p>
            <a:r>
              <a:rPr lang="nn-NO" sz="2400" dirty="0">
                <a:solidFill>
                  <a:srgbClr val="000000"/>
                </a:solidFill>
              </a:rPr>
              <a:t>Totalentreprise med samhandling med ein budsjettpris om lag 2,1 mrd. kr (2019, ekskl. mva)</a:t>
            </a:r>
          </a:p>
          <a:p>
            <a:endParaRPr lang="nn-NO" sz="2200" dirty="0" smtClean="0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/>
          <a:stretch/>
        </p:blipFill>
        <p:spPr>
          <a:xfrm>
            <a:off x="838200" y="1898720"/>
            <a:ext cx="4903642" cy="3439632"/>
          </a:xfrm>
        </p:spPr>
      </p:pic>
    </p:spTree>
    <p:extLst>
      <p:ext uri="{BB962C8B-B14F-4D97-AF65-F5344CB8AC3E}">
        <p14:creationId xmlns:p14="http://schemas.microsoft.com/office/powerpoint/2010/main" val="27840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Bygningsmessig utviklingsplan </a:t>
            </a:r>
            <a:r>
              <a:rPr lang="nb-NO" smtClean="0"/>
              <a:t>HMR eks. </a:t>
            </a:r>
            <a:r>
              <a:rPr lang="nb-NO" dirty="0" smtClean="0"/>
              <a:t>SNR - revisjon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nn-NO" dirty="0" smtClean="0"/>
              <a:t>Bygningsmessig utviklingsplan blei godkjend av styret i februar 2018</a:t>
            </a:r>
            <a:br>
              <a:rPr lang="nn-NO" dirty="0" smtClean="0"/>
            </a:br>
            <a:endParaRPr lang="nn-NO" dirty="0" smtClean="0"/>
          </a:p>
          <a:p>
            <a:pPr>
              <a:spcBef>
                <a:spcPts val="600"/>
              </a:spcBef>
            </a:pPr>
            <a:r>
              <a:rPr lang="nn-NO" dirty="0" smtClean="0"/>
              <a:t>Planen omhandlar hovudsakleg tiltak ved Volda og Ålesund sjukehus</a:t>
            </a:r>
            <a:br>
              <a:rPr lang="nn-NO" dirty="0" smtClean="0"/>
            </a:br>
            <a:endParaRPr lang="nn-NO" dirty="0" smtClean="0"/>
          </a:p>
          <a:p>
            <a:r>
              <a:rPr lang="nn-NO" dirty="0" smtClean="0"/>
              <a:t>Hausten 2018 starta konseptfasen for to av dei prioriterte tiltaka;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akuttmottak m/</a:t>
            </a:r>
            <a:r>
              <a:rPr lang="nn-NO" dirty="0" err="1" smtClean="0"/>
              <a:t>obs.senger</a:t>
            </a:r>
            <a:r>
              <a:rPr lang="nn-NO" dirty="0" smtClean="0"/>
              <a:t> ved Volda sjukehus</a:t>
            </a:r>
            <a:endParaRPr lang="nn-NO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 smtClean="0"/>
              <a:t>akuttmottak og korttidspost ved Ålesund sjukehus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nn-NO" dirty="0" smtClean="0"/>
          </a:p>
          <a:p>
            <a:r>
              <a:rPr lang="nn-NO" dirty="0" smtClean="0"/>
              <a:t>Konseptrapporten for dei to akuttmottaka viser 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/>
              <a:t>t</a:t>
            </a:r>
            <a:r>
              <a:rPr lang="nn-NO" dirty="0" smtClean="0"/>
              <a:t>iltaka ved Volda sjukehus truleg kan realiserst innanfor tildelt ramme i LTB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dirty="0"/>
              <a:t>t</a:t>
            </a:r>
            <a:r>
              <a:rPr lang="nn-NO" dirty="0" smtClean="0"/>
              <a:t>iltaka ved Ålesund sjukehus ikkje er gjennomførbare innanfor tildelt ramme</a:t>
            </a:r>
          </a:p>
          <a:p>
            <a:pPr marL="457200" lvl="1" indent="0">
              <a:buNone/>
            </a:pP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2838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Hovudtiltaka ved Volda sjukehus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03652" cy="435133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Nytt </a:t>
            </a:r>
            <a:r>
              <a:rPr lang="nb-NO" sz="2400" dirty="0"/>
              <a:t>akuttmottak med </a:t>
            </a:r>
            <a:r>
              <a:rPr lang="nb-NO" sz="2400" dirty="0" smtClean="0"/>
              <a:t>observasjonssenger – under detaljplanlegging</a:t>
            </a:r>
            <a:br>
              <a:rPr lang="nb-NO" sz="2400" dirty="0" smtClean="0"/>
            </a:br>
            <a:r>
              <a:rPr lang="nb-NO" sz="2400" dirty="0" smtClean="0"/>
              <a:t>Utvida </a:t>
            </a:r>
            <a:r>
              <a:rPr lang="nb-NO" sz="2400" dirty="0"/>
              <a:t>kapasitet </a:t>
            </a:r>
            <a:r>
              <a:rPr lang="nb-NO" sz="2400" dirty="0" smtClean="0"/>
              <a:t>poliklinikk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Mindre tiltak 2. etasje </a:t>
            </a:r>
            <a:endParaRPr lang="nb-NO" sz="2400" dirty="0"/>
          </a:p>
          <a:p>
            <a:endParaRPr lang="nn-NO" sz="2400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D78EF7F8-3489-4622-934F-47692FAE2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1852" y="1825625"/>
            <a:ext cx="5616673" cy="427659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D4FC4E-2821-436D-A249-9FC993C13508}"/>
              </a:ext>
            </a:extLst>
          </p:cNvPr>
          <p:cNvSpPr/>
          <p:nvPr/>
        </p:nvSpPr>
        <p:spPr>
          <a:xfrm rot="530730">
            <a:off x="8010753" y="3185057"/>
            <a:ext cx="772187" cy="462580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 dirty="0">
                <a:solidFill>
                  <a:srgbClr val="FF0000"/>
                </a:solidFill>
              </a:rPr>
              <a:t>Akuttmottak og poliklinikk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6D4FC4E-2821-436D-A249-9FC993C13508}"/>
              </a:ext>
            </a:extLst>
          </p:cNvPr>
          <p:cNvSpPr/>
          <p:nvPr/>
        </p:nvSpPr>
        <p:spPr>
          <a:xfrm rot="530730">
            <a:off x="9090850" y="2756184"/>
            <a:ext cx="805541" cy="386273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Nytt sengebygg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6D4FC4E-2821-436D-A249-9FC993C13508}"/>
              </a:ext>
            </a:extLst>
          </p:cNvPr>
          <p:cNvSpPr/>
          <p:nvPr/>
        </p:nvSpPr>
        <p:spPr>
          <a:xfrm rot="530730">
            <a:off x="9777757" y="3475862"/>
            <a:ext cx="584052" cy="381699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Nybygg aust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2" name="Rektangel 28">
            <a:extLst>
              <a:ext uri="{FF2B5EF4-FFF2-40B4-BE49-F238E27FC236}">
                <a16:creationId xmlns:a16="http://schemas.microsoft.com/office/drawing/2014/main" id="{83F3A3D5-38CA-4834-BB07-DCC40A526C33}"/>
              </a:ext>
            </a:extLst>
          </p:cNvPr>
          <p:cNvSpPr/>
          <p:nvPr/>
        </p:nvSpPr>
        <p:spPr>
          <a:xfrm rot="567910">
            <a:off x="8888495" y="3367271"/>
            <a:ext cx="767681" cy="416253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Dagkirurgi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3D5E8-1CEC-4333-933C-A2C5A1018C3C}"/>
              </a:ext>
            </a:extLst>
          </p:cNvPr>
          <p:cNvSpPr/>
          <p:nvPr/>
        </p:nvSpPr>
        <p:spPr>
          <a:xfrm>
            <a:off x="8592875" y="3066709"/>
            <a:ext cx="300184" cy="2707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B35A67-D8A6-42B0-B68E-A04F6ABCD43D}"/>
              </a:ext>
            </a:extLst>
          </p:cNvPr>
          <p:cNvSpPr/>
          <p:nvPr/>
        </p:nvSpPr>
        <p:spPr>
          <a:xfrm>
            <a:off x="9765091" y="2708687"/>
            <a:ext cx="329091" cy="2880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CB35A67-D8A6-42B0-B68E-A04F6ABCD43D}"/>
              </a:ext>
            </a:extLst>
          </p:cNvPr>
          <p:cNvSpPr/>
          <p:nvPr/>
        </p:nvSpPr>
        <p:spPr>
          <a:xfrm>
            <a:off x="10280339" y="3358483"/>
            <a:ext cx="329091" cy="2880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CB35A67-D8A6-42B0-B68E-A04F6ABCD43D}"/>
              </a:ext>
            </a:extLst>
          </p:cNvPr>
          <p:cNvSpPr/>
          <p:nvPr/>
        </p:nvSpPr>
        <p:spPr>
          <a:xfrm>
            <a:off x="9466959" y="3265283"/>
            <a:ext cx="329091" cy="2880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64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Hovudtiltaka ved Ålesund sjukehus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0959" cy="4351338"/>
          </a:xfrm>
        </p:spPr>
        <p:txBody>
          <a:bodyPr>
            <a:normAutofit/>
          </a:bodyPr>
          <a:lstStyle/>
          <a:p>
            <a:r>
              <a:rPr lang="nn-NO" sz="2400" dirty="0" smtClean="0"/>
              <a:t>Ny fasade – starta</a:t>
            </a:r>
          </a:p>
          <a:p>
            <a:r>
              <a:rPr lang="nn-NO" sz="2400" dirty="0" smtClean="0"/>
              <a:t>Habiliteringsbygget – kjøpt, bruk under planlegging</a:t>
            </a:r>
          </a:p>
          <a:p>
            <a:r>
              <a:rPr lang="nn-NO" sz="2400" dirty="0" smtClean="0"/>
              <a:t>Tidl. legevakt – kjøpt, arealbruk ikkje avklart</a:t>
            </a:r>
          </a:p>
          <a:p>
            <a:r>
              <a:rPr lang="nn-NO" sz="2400" dirty="0" smtClean="0"/>
              <a:t>Straumforsyning – under planlegging</a:t>
            </a:r>
          </a:p>
          <a:p>
            <a:r>
              <a:rPr lang="nn-NO" sz="2400" dirty="0" smtClean="0"/>
              <a:t>Nytt akuttmottak og korttidspost – ny løysning </a:t>
            </a:r>
          </a:p>
          <a:p>
            <a:r>
              <a:rPr lang="nn-NO" sz="2400" dirty="0" smtClean="0"/>
              <a:t>Ny intensivavdeling mv. – ny løysning </a:t>
            </a:r>
          </a:p>
          <a:p>
            <a:endParaRPr lang="nn-NO" sz="2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D041BAB-E447-4B22-8E16-9460168A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116" y="1479764"/>
            <a:ext cx="4954554" cy="46971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6D4FC4E-2821-436D-A249-9FC993C13508}"/>
              </a:ext>
            </a:extLst>
          </p:cNvPr>
          <p:cNvSpPr/>
          <p:nvPr/>
        </p:nvSpPr>
        <p:spPr>
          <a:xfrm>
            <a:off x="8513663" y="1958692"/>
            <a:ext cx="1348509" cy="312322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Habiliteringsbygget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AD3D5E8-1CEC-4333-933C-A2C5A1018C3C}"/>
              </a:ext>
            </a:extLst>
          </p:cNvPr>
          <p:cNvSpPr/>
          <p:nvPr/>
        </p:nvSpPr>
        <p:spPr>
          <a:xfrm>
            <a:off x="9697626" y="1787375"/>
            <a:ext cx="329091" cy="2880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3DC41F6-57F6-46CD-8E29-227208B5BF4A}"/>
              </a:ext>
            </a:extLst>
          </p:cNvPr>
          <p:cNvSpPr/>
          <p:nvPr/>
        </p:nvSpPr>
        <p:spPr>
          <a:xfrm>
            <a:off x="8985380" y="2761861"/>
            <a:ext cx="876791" cy="270587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 smtClean="0">
                <a:solidFill>
                  <a:srgbClr val="FF0000"/>
                </a:solidFill>
              </a:rPr>
              <a:t>Tidl. legevakt</a:t>
            </a:r>
            <a:endParaRPr lang="nb-NO" sz="1050" b="1" dirty="0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F2F2AE7-0381-41D7-BDDB-4D58808E7819}"/>
              </a:ext>
            </a:extLst>
          </p:cNvPr>
          <p:cNvSpPr/>
          <p:nvPr/>
        </p:nvSpPr>
        <p:spPr>
          <a:xfrm>
            <a:off x="9770708" y="2609112"/>
            <a:ext cx="329091" cy="2880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9E35864-AC8E-496C-9548-BA562E7DAA01}"/>
              </a:ext>
            </a:extLst>
          </p:cNvPr>
          <p:cNvSpPr/>
          <p:nvPr/>
        </p:nvSpPr>
        <p:spPr>
          <a:xfrm>
            <a:off x="8175452" y="3834882"/>
            <a:ext cx="676421" cy="638059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>
                <a:solidFill>
                  <a:srgbClr val="FF0000"/>
                </a:solidFill>
              </a:rPr>
              <a:t>Akutt-mottak og </a:t>
            </a:r>
            <a:r>
              <a:rPr lang="nb-NO" sz="1050" b="1" dirty="0" err="1" smtClean="0">
                <a:solidFill>
                  <a:srgbClr val="FF0000"/>
                </a:solidFill>
              </a:rPr>
              <a:t>kort.post</a:t>
            </a:r>
            <a:endParaRPr lang="nb-NO" sz="1050" b="1" dirty="0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44AB2F5-C92D-4770-8B08-F4EF64418825}"/>
              </a:ext>
            </a:extLst>
          </p:cNvPr>
          <p:cNvSpPr/>
          <p:nvPr/>
        </p:nvSpPr>
        <p:spPr>
          <a:xfrm>
            <a:off x="8687327" y="3694032"/>
            <a:ext cx="329091" cy="2880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91B4666-ABD8-4FAC-987F-6F6BD6DFEBDE}"/>
              </a:ext>
            </a:extLst>
          </p:cNvPr>
          <p:cNvSpPr/>
          <p:nvPr/>
        </p:nvSpPr>
        <p:spPr>
          <a:xfrm>
            <a:off x="9016418" y="3186344"/>
            <a:ext cx="1010299" cy="554715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050" b="1" dirty="0">
                <a:solidFill>
                  <a:srgbClr val="FF0000"/>
                </a:solidFill>
              </a:rPr>
              <a:t>Operasjon, postopp og intensiv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E59DEE7-8861-4D64-B9C2-3759B5C5C1F2}"/>
              </a:ext>
            </a:extLst>
          </p:cNvPr>
          <p:cNvSpPr/>
          <p:nvPr/>
        </p:nvSpPr>
        <p:spPr>
          <a:xfrm>
            <a:off x="9881418" y="3016538"/>
            <a:ext cx="329091" cy="2880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E98803-04DF-42EB-9728-C37A5E10CC60}"/>
              </a:ext>
            </a:extLst>
          </p:cNvPr>
          <p:cNvSpPr/>
          <p:nvPr/>
        </p:nvSpPr>
        <p:spPr>
          <a:xfrm>
            <a:off x="7827301" y="2609112"/>
            <a:ext cx="551589" cy="586510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 smtClean="0">
                <a:solidFill>
                  <a:srgbClr val="FF0000"/>
                </a:solidFill>
              </a:rPr>
              <a:t>Inngang </a:t>
            </a:r>
            <a:r>
              <a:rPr lang="nb-NO" sz="1050" b="1" dirty="0">
                <a:solidFill>
                  <a:srgbClr val="FF0000"/>
                </a:solidFill>
              </a:rPr>
              <a:t>og PET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332B33-923F-4DE7-8136-7CD926F8D7DA}"/>
              </a:ext>
            </a:extLst>
          </p:cNvPr>
          <p:cNvSpPr/>
          <p:nvPr/>
        </p:nvSpPr>
        <p:spPr>
          <a:xfrm>
            <a:off x="7294845" y="4666210"/>
            <a:ext cx="350984" cy="697347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>
                <a:solidFill>
                  <a:srgbClr val="FF0000"/>
                </a:solidFill>
              </a:rPr>
              <a:t>Utvidelse psykiatri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2DC15A2-9808-433B-8B49-2A295852D377}"/>
              </a:ext>
            </a:extLst>
          </p:cNvPr>
          <p:cNvSpPr/>
          <p:nvPr/>
        </p:nvSpPr>
        <p:spPr>
          <a:xfrm>
            <a:off x="6529748" y="3724731"/>
            <a:ext cx="794327" cy="553126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50" b="1" dirty="0">
                <a:solidFill>
                  <a:srgbClr val="FF0000"/>
                </a:solidFill>
              </a:rPr>
              <a:t>Nytt sengebygg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8371E05-3E07-49DC-9FA8-41E5D9BA1AD7}"/>
              </a:ext>
            </a:extLst>
          </p:cNvPr>
          <p:cNvSpPr/>
          <p:nvPr/>
        </p:nvSpPr>
        <p:spPr>
          <a:xfrm>
            <a:off x="8242460" y="2468056"/>
            <a:ext cx="329091" cy="28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81E639C-74D5-49B7-AD86-07993768485E}"/>
              </a:ext>
            </a:extLst>
          </p:cNvPr>
          <p:cNvSpPr/>
          <p:nvPr/>
        </p:nvSpPr>
        <p:spPr>
          <a:xfrm>
            <a:off x="7159529" y="3620021"/>
            <a:ext cx="329091" cy="2420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A2725C3-7958-4E48-90E0-D55F969D9720}"/>
              </a:ext>
            </a:extLst>
          </p:cNvPr>
          <p:cNvSpPr/>
          <p:nvPr/>
        </p:nvSpPr>
        <p:spPr>
          <a:xfrm>
            <a:off x="7560365" y="4511642"/>
            <a:ext cx="329091" cy="24207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42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Vidare prosess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0684" y="1328320"/>
            <a:ext cx="10515600" cy="4351338"/>
          </a:xfrm>
        </p:spPr>
        <p:txBody>
          <a:bodyPr/>
          <a:lstStyle/>
          <a:p>
            <a:endParaRPr lang="nn-NO" dirty="0" smtClean="0"/>
          </a:p>
          <a:p>
            <a:endParaRPr lang="nn-NO" dirty="0"/>
          </a:p>
          <a:p>
            <a:r>
              <a:rPr lang="nn-NO" dirty="0" smtClean="0"/>
              <a:t>Revidert bygningsmessig utviklingsplan for Ålesund sjukehus vil bli lagt fram til styret for godkjenning ultimo januar 2020.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7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Oppfølging utviklingsplan – andre 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b-NO" sz="3200" dirty="0" smtClean="0"/>
              <a:t>PET: Utgreiinga av økonomiske </a:t>
            </a:r>
            <a:r>
              <a:rPr lang="nb-NO" sz="3200" dirty="0" err="1" smtClean="0"/>
              <a:t>konsekvensar</a:t>
            </a:r>
            <a:r>
              <a:rPr lang="nb-NO" sz="3200" dirty="0" smtClean="0"/>
              <a:t> er levert. Behandling i </a:t>
            </a:r>
            <a:r>
              <a:rPr lang="nb-NO" sz="3200" dirty="0" err="1" smtClean="0"/>
              <a:t>leiargruppa</a:t>
            </a:r>
            <a:r>
              <a:rPr lang="nb-NO" sz="3200" dirty="0" smtClean="0"/>
              <a:t> desember</a:t>
            </a:r>
          </a:p>
          <a:p>
            <a:pPr lvl="1"/>
            <a:r>
              <a:rPr lang="nb-NO" sz="3200" dirty="0" smtClean="0"/>
              <a:t>Operasjonsrobot: Utgreiing </a:t>
            </a:r>
            <a:r>
              <a:rPr lang="nb-NO" sz="3200" dirty="0" err="1" smtClean="0"/>
              <a:t>startar</a:t>
            </a:r>
            <a:r>
              <a:rPr lang="nb-NO" sz="3200" dirty="0" smtClean="0"/>
              <a:t> primo 2020</a:t>
            </a:r>
          </a:p>
          <a:p>
            <a:pPr lvl="1"/>
            <a:r>
              <a:rPr lang="nb-NO" sz="3200" dirty="0" smtClean="0"/>
              <a:t>PCI: </a:t>
            </a:r>
            <a:r>
              <a:rPr lang="nb-NO" sz="3200" dirty="0"/>
              <a:t>I</a:t>
            </a:r>
            <a:r>
              <a:rPr lang="nb-NO" sz="3200" dirty="0" smtClean="0"/>
              <a:t>kkje aktivt </a:t>
            </a:r>
            <a:r>
              <a:rPr lang="nb-NO" sz="3200" dirty="0" err="1" smtClean="0"/>
              <a:t>enno</a:t>
            </a:r>
            <a:r>
              <a:rPr lang="nb-NO" sz="3200" dirty="0" smtClean="0"/>
              <a:t>, men mandat for arbeidet ferdig desember </a:t>
            </a:r>
          </a:p>
          <a:p>
            <a:pPr marL="457200" lvl="1" indent="0">
              <a:buNone/>
            </a:pPr>
            <a:endParaRPr lang="nb-NO" sz="3200" dirty="0" smtClean="0"/>
          </a:p>
          <a:p>
            <a:pPr lvl="1"/>
            <a:r>
              <a:rPr lang="nb-NO" sz="3200" dirty="0" smtClean="0"/>
              <a:t>Utviklingsprosjektet knytt til rehabilitering i Møre og Romsdal </a:t>
            </a:r>
          </a:p>
        </p:txBody>
      </p:sp>
    </p:spTree>
    <p:extLst>
      <p:ext uri="{BB962C8B-B14F-4D97-AF65-F5344CB8AC3E}">
        <p14:creationId xmlns:p14="http://schemas.microsoft.com/office/powerpoint/2010/main" val="41857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16477"/>
          <a:stretch/>
        </p:blipFill>
        <p:spPr>
          <a:xfrm>
            <a:off x="-1776376" y="-315914"/>
            <a:ext cx="13968376" cy="7402513"/>
          </a:xfrm>
        </p:spPr>
      </p:pic>
    </p:spTree>
    <p:extLst>
      <p:ext uri="{BB962C8B-B14F-4D97-AF65-F5344CB8AC3E}">
        <p14:creationId xmlns:p14="http://schemas.microsoft.com/office/powerpoint/2010/main" val="36439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810000" y="5577959"/>
            <a:ext cx="471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https://vimeo.com/manage/185448325/general</a:t>
            </a:r>
            <a:endParaRPr lang="nb-NO" dirty="0"/>
          </a:p>
        </p:txBody>
      </p:sp>
      <p:pic>
        <p:nvPicPr>
          <p:cNvPr id="3" name="185448325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hlinkClick r:id="rId2" action="ppaction://hlinkfile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47" y="-251859"/>
            <a:ext cx="12816747" cy="8544497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305756"/>
            <a:ext cx="6816757" cy="13761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 dirty="0" smtClean="0"/>
              <a:t> 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Det er her det skjer!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50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 idx="4294967295"/>
          </p:nvPr>
        </p:nvSpPr>
        <p:spPr bwMode="auto">
          <a:xfrm>
            <a:off x="576943" y="916198"/>
            <a:ext cx="8832850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b-NO" altLang="nb-NO" dirty="0" smtClean="0">
                <a:cs typeface="Arial" charset="0"/>
              </a:rPr>
              <a:t>Kva er Helse Møre og Romsdal?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917971" y="2052202"/>
            <a:ext cx="9709250" cy="3905725"/>
            <a:chOff x="1073153" y="1700808"/>
            <a:chExt cx="9709250" cy="3905725"/>
          </a:xfrm>
        </p:grpSpPr>
        <p:grpSp>
          <p:nvGrpSpPr>
            <p:cNvPr id="8199" name="Gruppe 11"/>
            <p:cNvGrpSpPr>
              <a:grpSpLocks/>
            </p:cNvGrpSpPr>
            <p:nvPr/>
          </p:nvGrpSpPr>
          <p:grpSpPr bwMode="auto">
            <a:xfrm>
              <a:off x="1073153" y="4005065"/>
              <a:ext cx="1373716" cy="463551"/>
              <a:chOff x="1093701" y="1697228"/>
              <a:chExt cx="1030027" cy="463014"/>
            </a:xfrm>
          </p:grpSpPr>
          <p:pic>
            <p:nvPicPr>
              <p:cNvPr id="820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598" y="1697228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033" y="1697228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924" y="1697228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163" y="1697228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701" y="1697228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0" name="Gruppe 15"/>
            <p:cNvGrpSpPr>
              <a:grpSpLocks/>
            </p:cNvGrpSpPr>
            <p:nvPr/>
          </p:nvGrpSpPr>
          <p:grpSpPr bwMode="auto">
            <a:xfrm>
              <a:off x="1803403" y="3054299"/>
              <a:ext cx="554567" cy="461963"/>
              <a:chOff x="1352108" y="3573016"/>
              <a:chExt cx="417130" cy="463014"/>
            </a:xfrm>
          </p:grpSpPr>
          <p:pic>
            <p:nvPicPr>
              <p:cNvPr id="820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108" y="3573016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673" y="3573016"/>
                <a:ext cx="208565" cy="463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1" name="Bild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2" t="78241" r="60440" b="3017"/>
            <a:stretch>
              <a:fillRect/>
            </a:stretch>
          </p:blipFill>
          <p:spPr bwMode="auto">
            <a:xfrm>
              <a:off x="1538820" y="1700808"/>
              <a:ext cx="908049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kstSylinder 2"/>
            <p:cNvSpPr txBox="1">
              <a:spLocks noChangeArrowheads="1"/>
            </p:cNvSpPr>
            <p:nvPr/>
          </p:nvSpPr>
          <p:spPr bwMode="auto">
            <a:xfrm>
              <a:off x="1701800" y="4857545"/>
              <a:ext cx="891117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nb-NO" altLang="nb-NO" sz="4267" b="1" dirty="0"/>
                <a:t>Kr</a:t>
              </a: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2831637" y="1700808"/>
              <a:ext cx="7488832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altLang="nb-NO" sz="3733" dirty="0">
                  <a:solidFill>
                    <a:srgbClr val="00338D"/>
                  </a:solidFill>
                  <a:cs typeface="Arial" charset="0"/>
                </a:rPr>
                <a:t>4 sjukehus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2735627" y="2821451"/>
              <a:ext cx="8046776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altLang="nb-NO" sz="3733" dirty="0">
                  <a:solidFill>
                    <a:srgbClr val="00338D"/>
                  </a:solidFill>
                  <a:cs typeface="Arial" charset="0"/>
                </a:rPr>
                <a:t> ca. 6200 tilsette i 4 800 </a:t>
              </a:r>
              <a:r>
                <a:rPr lang="nb-NO" altLang="nb-NO" sz="3733" dirty="0" err="1">
                  <a:solidFill>
                    <a:srgbClr val="00338D"/>
                  </a:solidFill>
                  <a:cs typeface="Arial" charset="0"/>
                </a:rPr>
                <a:t>stillingsheimlar</a:t>
              </a:r>
              <a:endParaRPr lang="nn-NO" sz="3733" dirty="0">
                <a:solidFill>
                  <a:srgbClr val="00338D"/>
                </a:solidFill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2821631" y="4869160"/>
              <a:ext cx="7488832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altLang="nb-NO" sz="3733" dirty="0" err="1">
                  <a:solidFill>
                    <a:srgbClr val="00338D"/>
                  </a:solidFill>
                  <a:cs typeface="Arial" charset="0"/>
                </a:rPr>
                <a:t>Nærare</a:t>
              </a:r>
              <a:r>
                <a:rPr lang="nb-NO" altLang="nb-NO" sz="3733" dirty="0">
                  <a:solidFill>
                    <a:srgbClr val="00338D"/>
                  </a:solidFill>
                  <a:cs typeface="Arial" charset="0"/>
                </a:rPr>
                <a:t> 6 milliarder kroner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2831637" y="3888025"/>
              <a:ext cx="7488832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altLang="nb-NO" sz="3733" dirty="0">
                  <a:solidFill>
                    <a:srgbClr val="00338D"/>
                  </a:solidFill>
                  <a:cs typeface="Arial" charset="0"/>
                </a:rPr>
                <a:t>ca. 264 000 </a:t>
              </a:r>
              <a:r>
                <a:rPr lang="nb-NO" altLang="nb-NO" sz="3733" dirty="0" err="1">
                  <a:solidFill>
                    <a:srgbClr val="00338D"/>
                  </a:solidFill>
                  <a:cs typeface="Arial" charset="0"/>
                </a:rPr>
                <a:t>innbyggarar</a:t>
              </a:r>
              <a:endParaRPr lang="nn-NO" sz="3733" dirty="0">
                <a:solidFill>
                  <a:srgbClr val="0033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0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4045" y="215543"/>
            <a:ext cx="10515600" cy="1325563"/>
          </a:xfrm>
        </p:spPr>
        <p:txBody>
          <a:bodyPr/>
          <a:lstStyle/>
          <a:p>
            <a:r>
              <a:rPr lang="nb-NO" dirty="0" smtClean="0"/>
              <a:t>Her finn du oss</a:t>
            </a:r>
            <a:endParaRPr lang="nb-NO" dirty="0"/>
          </a:p>
        </p:txBody>
      </p:sp>
      <p:pic>
        <p:nvPicPr>
          <p:cNvPr id="41" name="Bilde 39" descr="Møre og Roms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1"/>
          <a:stretch>
            <a:fillRect/>
          </a:stretch>
        </p:blipFill>
        <p:spPr bwMode="auto">
          <a:xfrm>
            <a:off x="614045" y="1180113"/>
            <a:ext cx="618871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Kors 8"/>
          <p:cNvSpPr>
            <a:spLocks noChangeArrowheads="1"/>
          </p:cNvSpPr>
          <p:nvPr/>
        </p:nvSpPr>
        <p:spPr bwMode="auto">
          <a:xfrm>
            <a:off x="4422774" y="2338072"/>
            <a:ext cx="302102" cy="280987"/>
          </a:xfrm>
          <a:prstGeom prst="plus">
            <a:avLst>
              <a:gd name="adj" fmla="val 402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3" name="Frihåndsform 13"/>
          <p:cNvSpPr>
            <a:spLocks/>
          </p:cNvSpPr>
          <p:nvPr/>
        </p:nvSpPr>
        <p:spPr bwMode="auto">
          <a:xfrm>
            <a:off x="1320182" y="1685926"/>
            <a:ext cx="5765950" cy="4305299"/>
          </a:xfrm>
          <a:custGeom>
            <a:avLst/>
            <a:gdLst>
              <a:gd name="T0" fmla="*/ 0 w 5736455"/>
              <a:gd name="T1" fmla="*/ 2 h 4469907"/>
              <a:gd name="T2" fmla="*/ 1 w 5736455"/>
              <a:gd name="T3" fmla="*/ 2 h 4469907"/>
              <a:gd name="T4" fmla="*/ 2 w 5736455"/>
              <a:gd name="T5" fmla="*/ 2 h 4469907"/>
              <a:gd name="T6" fmla="*/ 3 w 5736455"/>
              <a:gd name="T7" fmla="*/ 2 h 4469907"/>
              <a:gd name="T8" fmla="*/ 3 w 5736455"/>
              <a:gd name="T9" fmla="*/ 1 h 4469907"/>
              <a:gd name="T10" fmla="*/ 2 w 5736455"/>
              <a:gd name="T11" fmla="*/ 0 h 4469907"/>
              <a:gd name="T12" fmla="*/ 2 w 5736455"/>
              <a:gd name="T13" fmla="*/ 0 h 4469907"/>
              <a:gd name="T14" fmla="*/ 2 w 5736455"/>
              <a:gd name="T15" fmla="*/ 0 h 4469907"/>
              <a:gd name="T16" fmla="*/ 2 w 5736455"/>
              <a:gd name="T17" fmla="*/ 0 h 44699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36455"/>
              <a:gd name="T28" fmla="*/ 0 h 4469907"/>
              <a:gd name="T29" fmla="*/ 5736455 w 5736455"/>
              <a:gd name="T30" fmla="*/ 4469907 h 44699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36455" h="4469907">
                <a:moveTo>
                  <a:pt x="0" y="3329126"/>
                </a:moveTo>
                <a:cubicBezTo>
                  <a:pt x="374342" y="3761912"/>
                  <a:pt x="748684" y="4194699"/>
                  <a:pt x="1225119" y="4332303"/>
                </a:cubicBezTo>
                <a:cubicBezTo>
                  <a:pt x="1701554" y="4469907"/>
                  <a:pt x="2229775" y="4353017"/>
                  <a:pt x="2858610" y="4154749"/>
                </a:cubicBezTo>
                <a:cubicBezTo>
                  <a:pt x="3487445" y="3956481"/>
                  <a:pt x="4552765" y="3613211"/>
                  <a:pt x="4998128" y="3142695"/>
                </a:cubicBezTo>
                <a:cubicBezTo>
                  <a:pt x="5443491" y="2672179"/>
                  <a:pt x="5736455" y="1853953"/>
                  <a:pt x="5530789" y="1331650"/>
                </a:cubicBezTo>
                <a:cubicBezTo>
                  <a:pt x="5325123" y="809347"/>
                  <a:pt x="3764132" y="8877"/>
                  <a:pt x="3764132" y="8877"/>
                </a:cubicBezTo>
                <a:cubicBezTo>
                  <a:pt x="3765612" y="11836"/>
                  <a:pt x="3773010" y="28112"/>
                  <a:pt x="3773010" y="26633"/>
                </a:cubicBezTo>
                <a:cubicBezTo>
                  <a:pt x="3773010" y="25154"/>
                  <a:pt x="3768571" y="12577"/>
                  <a:pt x="3764132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Kors 14"/>
          <p:cNvSpPr>
            <a:spLocks noChangeArrowheads="1"/>
          </p:cNvSpPr>
          <p:nvPr/>
        </p:nvSpPr>
        <p:spPr bwMode="auto">
          <a:xfrm>
            <a:off x="3585527" y="3282158"/>
            <a:ext cx="302102" cy="280988"/>
          </a:xfrm>
          <a:prstGeom prst="plus">
            <a:avLst>
              <a:gd name="adj" fmla="val 402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5" name="Kors 15"/>
          <p:cNvSpPr>
            <a:spLocks noChangeArrowheads="1"/>
          </p:cNvSpPr>
          <p:nvPr/>
        </p:nvSpPr>
        <p:spPr bwMode="auto">
          <a:xfrm>
            <a:off x="2585791" y="4083986"/>
            <a:ext cx="302102" cy="280988"/>
          </a:xfrm>
          <a:prstGeom prst="plus">
            <a:avLst>
              <a:gd name="adj" fmla="val 402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46" name="Kors 16"/>
          <p:cNvSpPr>
            <a:spLocks noChangeArrowheads="1"/>
          </p:cNvSpPr>
          <p:nvPr/>
        </p:nvSpPr>
        <p:spPr bwMode="auto">
          <a:xfrm>
            <a:off x="2267744" y="4978044"/>
            <a:ext cx="300355" cy="282575"/>
          </a:xfrm>
          <a:prstGeom prst="plus">
            <a:avLst>
              <a:gd name="adj" fmla="val 402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pic>
        <p:nvPicPr>
          <p:cNvPr id="47" name="Picture 2" descr="C:\Users\Espen Remme\AppData\Local\Microsoft\Windows\Temporary Internet Files\Content.IE5\X7UPSQZ0\MC900286889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713" y="2179956"/>
            <a:ext cx="902812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2217967" y="4933593"/>
            <a:ext cx="120492" cy="111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4128524" y="3286922"/>
            <a:ext cx="120492" cy="10953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5431711" y="1891633"/>
            <a:ext cx="120491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51" name="TekstSylinder 2"/>
          <p:cNvSpPr txBox="1">
            <a:spLocks noChangeArrowheads="1"/>
          </p:cNvSpPr>
          <p:nvPr/>
        </p:nvSpPr>
        <p:spPr bwMode="auto">
          <a:xfrm>
            <a:off x="1949399" y="5603542"/>
            <a:ext cx="137255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700" dirty="0">
                <a:latin typeface="Arial" panose="020B0604020202020204" pitchFamily="34" charset="0"/>
              </a:rPr>
              <a:t>Grenseområde</a:t>
            </a:r>
          </a:p>
        </p:txBody>
      </p:sp>
      <p:sp>
        <p:nvSpPr>
          <p:cNvPr id="52" name="TekstSylinder 21"/>
          <p:cNvSpPr txBox="1">
            <a:spLocks noChangeArrowheads="1"/>
          </p:cNvSpPr>
          <p:nvPr/>
        </p:nvSpPr>
        <p:spPr bwMode="auto">
          <a:xfrm>
            <a:off x="4974669" y="4650582"/>
            <a:ext cx="1374299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700" dirty="0">
                <a:latin typeface="Arial" panose="020B0604020202020204" pitchFamily="34" charset="0"/>
              </a:rPr>
              <a:t>Grenseområde</a:t>
            </a:r>
          </a:p>
        </p:txBody>
      </p:sp>
      <p:sp>
        <p:nvSpPr>
          <p:cNvPr id="53" name="TekstSylinder 22"/>
          <p:cNvSpPr txBox="1">
            <a:spLocks noChangeArrowheads="1"/>
          </p:cNvSpPr>
          <p:nvPr/>
        </p:nvSpPr>
        <p:spPr bwMode="auto">
          <a:xfrm>
            <a:off x="5491956" y="2287271"/>
            <a:ext cx="1374299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700" dirty="0">
                <a:latin typeface="Arial" panose="020B0604020202020204" pitchFamily="34" charset="0"/>
              </a:rPr>
              <a:t>Grenseområde</a:t>
            </a:r>
          </a:p>
        </p:txBody>
      </p:sp>
      <p:sp>
        <p:nvSpPr>
          <p:cNvPr id="54" name="Oval 13"/>
          <p:cNvSpPr>
            <a:spLocks noChangeArrowheads="1"/>
          </p:cNvSpPr>
          <p:nvPr/>
        </p:nvSpPr>
        <p:spPr bwMode="auto">
          <a:xfrm>
            <a:off x="1085754" y="3063683"/>
            <a:ext cx="120491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55" name="Likebent trekant 34"/>
          <p:cNvSpPr>
            <a:spLocks noChangeArrowheads="1"/>
          </p:cNvSpPr>
          <p:nvPr/>
        </p:nvSpPr>
        <p:spPr bwMode="auto">
          <a:xfrm>
            <a:off x="3358197" y="4050507"/>
            <a:ext cx="120491" cy="1095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7" name="Likebent trekant 36"/>
          <p:cNvSpPr>
            <a:spLocks noChangeArrowheads="1"/>
          </p:cNvSpPr>
          <p:nvPr/>
        </p:nvSpPr>
        <p:spPr bwMode="auto">
          <a:xfrm>
            <a:off x="3841630" y="3308352"/>
            <a:ext cx="120492" cy="10795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8" name="Likebent trekant 37"/>
          <p:cNvSpPr>
            <a:spLocks noChangeArrowheads="1"/>
          </p:cNvSpPr>
          <p:nvPr/>
        </p:nvSpPr>
        <p:spPr bwMode="auto">
          <a:xfrm>
            <a:off x="4551900" y="2458244"/>
            <a:ext cx="120492" cy="10953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9" name="Likebent trekant 38"/>
          <p:cNvSpPr>
            <a:spLocks noChangeArrowheads="1"/>
          </p:cNvSpPr>
          <p:nvPr/>
        </p:nvSpPr>
        <p:spPr bwMode="auto">
          <a:xfrm>
            <a:off x="2368629" y="5001062"/>
            <a:ext cx="120492" cy="111125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0" name="Likebent trekant 34"/>
          <p:cNvSpPr>
            <a:spLocks noChangeArrowheads="1"/>
          </p:cNvSpPr>
          <p:nvPr/>
        </p:nvSpPr>
        <p:spPr bwMode="auto">
          <a:xfrm>
            <a:off x="2740423" y="4240330"/>
            <a:ext cx="122238" cy="12065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pic>
        <p:nvPicPr>
          <p:cNvPr id="61" name="Picture 44" descr="MC90044038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8" y="1347233"/>
            <a:ext cx="1026795" cy="102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uppe 70"/>
          <p:cNvGrpSpPr>
            <a:grpSpLocks/>
          </p:cNvGrpSpPr>
          <p:nvPr/>
        </p:nvGrpSpPr>
        <p:grpSpPr bwMode="auto">
          <a:xfrm>
            <a:off x="7436276" y="1257957"/>
            <a:ext cx="3703798" cy="4434976"/>
            <a:chOff x="6839743" y="1124744"/>
            <a:chExt cx="3261579" cy="3937761"/>
          </a:xfrm>
        </p:grpSpPr>
        <p:pic>
          <p:nvPicPr>
            <p:cNvPr id="63" name="Bilde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43" y="1124744"/>
              <a:ext cx="3261579" cy="393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Ellipse 63"/>
            <p:cNvSpPr/>
            <p:nvPr/>
          </p:nvSpPr>
          <p:spPr>
            <a:xfrm>
              <a:off x="7240959" y="3636505"/>
              <a:ext cx="210159" cy="1400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</p:grp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2676931" y="4164977"/>
            <a:ext cx="122238" cy="10953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3736578" y="3282158"/>
            <a:ext cx="120492" cy="101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7" name="Rektangel 66"/>
          <p:cNvSpPr/>
          <p:nvPr/>
        </p:nvSpPr>
        <p:spPr>
          <a:xfrm>
            <a:off x="2845863" y="4088294"/>
            <a:ext cx="109696" cy="9929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8" name="Kors 23"/>
          <p:cNvSpPr>
            <a:spLocks noChangeArrowheads="1"/>
          </p:cNvSpPr>
          <p:nvPr/>
        </p:nvSpPr>
        <p:spPr bwMode="auto">
          <a:xfrm>
            <a:off x="1043956" y="2793652"/>
            <a:ext cx="215886" cy="201965"/>
          </a:xfrm>
          <a:prstGeom prst="plus">
            <a:avLst>
              <a:gd name="adj" fmla="val 4023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69" name="Oval 14"/>
          <p:cNvSpPr>
            <a:spLocks noChangeArrowheads="1"/>
          </p:cNvSpPr>
          <p:nvPr/>
        </p:nvSpPr>
        <p:spPr bwMode="auto">
          <a:xfrm>
            <a:off x="1084086" y="3258559"/>
            <a:ext cx="122238" cy="1095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b-NO" altLang="nb-NO" sz="1700">
              <a:latin typeface="Arial" panose="020B0604020202020204" pitchFamily="34" charset="0"/>
            </a:endParaRPr>
          </a:p>
        </p:txBody>
      </p:sp>
      <p:sp>
        <p:nvSpPr>
          <p:cNvPr id="70" name="Likebent trekant 3"/>
          <p:cNvSpPr>
            <a:spLocks noChangeArrowheads="1"/>
          </p:cNvSpPr>
          <p:nvPr/>
        </p:nvSpPr>
        <p:spPr bwMode="auto">
          <a:xfrm>
            <a:off x="1084281" y="3420677"/>
            <a:ext cx="122238" cy="109537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1" name="TekstSylinder 5"/>
          <p:cNvSpPr txBox="1">
            <a:spLocks noChangeArrowheads="1"/>
          </p:cNvSpPr>
          <p:nvPr/>
        </p:nvSpPr>
        <p:spPr bwMode="auto">
          <a:xfrm>
            <a:off x="1231654" y="2773366"/>
            <a:ext cx="64262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>
                <a:latin typeface="Arial" panose="020B0604020202020204" pitchFamily="34" charset="0"/>
              </a:rPr>
              <a:t>Sjukehus</a:t>
            </a:r>
          </a:p>
        </p:txBody>
      </p:sp>
      <p:sp>
        <p:nvSpPr>
          <p:cNvPr id="72" name="TekstSylinder 28"/>
          <p:cNvSpPr txBox="1">
            <a:spLocks noChangeArrowheads="1"/>
          </p:cNvSpPr>
          <p:nvPr/>
        </p:nvSpPr>
        <p:spPr bwMode="auto">
          <a:xfrm>
            <a:off x="1227543" y="2982913"/>
            <a:ext cx="14493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>
                <a:latin typeface="Arial" panose="020B0604020202020204" pitchFamily="34" charset="0"/>
              </a:rPr>
              <a:t>Rehabiliteringsinstitusjon</a:t>
            </a:r>
          </a:p>
        </p:txBody>
      </p:sp>
      <p:sp>
        <p:nvSpPr>
          <p:cNvPr id="73" name="TekstSylinder 29"/>
          <p:cNvSpPr txBox="1">
            <a:spLocks noChangeArrowheads="1"/>
          </p:cNvSpPr>
          <p:nvPr/>
        </p:nvSpPr>
        <p:spPr bwMode="auto">
          <a:xfrm>
            <a:off x="1231106" y="3181351"/>
            <a:ext cx="1284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 smtClean="0">
                <a:latin typeface="Arial" panose="020B0604020202020204" pitchFamily="34" charset="0"/>
              </a:rPr>
              <a:t>Sjukehuspsykiatri</a:t>
            </a:r>
            <a:endParaRPr lang="nn-NO" altLang="nb-NO" sz="1100" dirty="0">
              <a:latin typeface="Arial" panose="020B0604020202020204" pitchFamily="34" charset="0"/>
            </a:endParaRPr>
          </a:p>
        </p:txBody>
      </p:sp>
      <p:sp>
        <p:nvSpPr>
          <p:cNvPr id="74" name="TekstSylinder 30"/>
          <p:cNvSpPr txBox="1">
            <a:spLocks noChangeArrowheads="1"/>
          </p:cNvSpPr>
          <p:nvPr/>
        </p:nvSpPr>
        <p:spPr bwMode="auto">
          <a:xfrm>
            <a:off x="1230649" y="3362327"/>
            <a:ext cx="39814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>
                <a:latin typeface="Arial" panose="020B0604020202020204" pitchFamily="34" charset="0"/>
              </a:rPr>
              <a:t>DPS</a:t>
            </a:r>
          </a:p>
        </p:txBody>
      </p:sp>
      <p:sp>
        <p:nvSpPr>
          <p:cNvPr id="75" name="Likebent trekant 32"/>
          <p:cNvSpPr>
            <a:spLocks noChangeArrowheads="1"/>
          </p:cNvSpPr>
          <p:nvPr/>
        </p:nvSpPr>
        <p:spPr bwMode="auto">
          <a:xfrm>
            <a:off x="1087617" y="3616132"/>
            <a:ext cx="118745" cy="109537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6" name="TekstSylinder 33"/>
          <p:cNvSpPr txBox="1">
            <a:spLocks noChangeArrowheads="1"/>
          </p:cNvSpPr>
          <p:nvPr/>
        </p:nvSpPr>
        <p:spPr bwMode="auto">
          <a:xfrm>
            <a:off x="1229944" y="3548646"/>
            <a:ext cx="71945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>
                <a:latin typeface="Arial" panose="020B0604020202020204" pitchFamily="34" charset="0"/>
              </a:rPr>
              <a:t>DMS, LMS</a:t>
            </a:r>
          </a:p>
        </p:txBody>
      </p:sp>
      <p:sp>
        <p:nvSpPr>
          <p:cNvPr id="77" name="Rektangel 76"/>
          <p:cNvSpPr/>
          <p:nvPr/>
        </p:nvSpPr>
        <p:spPr>
          <a:xfrm>
            <a:off x="1081186" y="3813951"/>
            <a:ext cx="120492" cy="101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8" name="TekstSylinder 30"/>
          <p:cNvSpPr txBox="1">
            <a:spLocks noChangeArrowheads="1"/>
          </p:cNvSpPr>
          <p:nvPr/>
        </p:nvSpPr>
        <p:spPr bwMode="auto">
          <a:xfrm>
            <a:off x="1227219" y="3729814"/>
            <a:ext cx="11897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n-NO" altLang="nb-NO" sz="1100" dirty="0" smtClean="0">
                <a:latin typeface="Arial" panose="020B0604020202020204" pitchFamily="34" charset="0"/>
              </a:rPr>
              <a:t>Rusinstitusjonar</a:t>
            </a:r>
            <a:endParaRPr lang="nn-NO" altLang="nb-NO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3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icture 2" descr="C:\Users\larse_s\AppData\Local\Microsoft\Windows\Temporary Internet Files\Content.Outlook\3GIUT8SJ\IMG_0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46" y="-411426"/>
            <a:ext cx="12872207" cy="78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7311945" y="3307310"/>
            <a:ext cx="4605607" cy="3560236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700000" lon="180000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 rot="1939235">
            <a:off x="8028945" y="4362993"/>
            <a:ext cx="3688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dirty="0">
              <a:solidFill>
                <a:srgbClr val="00338D"/>
              </a:solidFill>
            </a:endParaRPr>
          </a:p>
          <a:p>
            <a:r>
              <a:rPr lang="nb-NO" sz="2800" dirty="0">
                <a:solidFill>
                  <a:srgbClr val="00338D"/>
                </a:solidFill>
              </a:rPr>
              <a:t>32 </a:t>
            </a:r>
            <a:r>
              <a:rPr lang="nb-NO" sz="2800" dirty="0" err="1">
                <a:solidFill>
                  <a:srgbClr val="00338D"/>
                </a:solidFill>
              </a:rPr>
              <a:t>ambulansestasjonar</a:t>
            </a:r>
            <a:endParaRPr lang="nb-NO" sz="2800" dirty="0">
              <a:solidFill>
                <a:srgbClr val="00338D"/>
              </a:solidFill>
            </a:endParaRPr>
          </a:p>
          <a:p>
            <a:r>
              <a:rPr lang="nb-NO" sz="2800" dirty="0">
                <a:solidFill>
                  <a:srgbClr val="00338D"/>
                </a:solidFill>
              </a:rPr>
              <a:t>5 </a:t>
            </a:r>
            <a:r>
              <a:rPr lang="nb-NO" sz="2800" dirty="0" err="1">
                <a:solidFill>
                  <a:srgbClr val="00338D"/>
                </a:solidFill>
              </a:rPr>
              <a:t>ambulansebåtar</a:t>
            </a:r>
            <a:endParaRPr lang="nb-NO" sz="2800" dirty="0">
              <a:solidFill>
                <a:srgbClr val="00338D"/>
              </a:solidFill>
            </a:endParaRPr>
          </a:p>
          <a:p>
            <a:endParaRPr lang="nb-NO" sz="28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408" y="-810199"/>
            <a:ext cx="13162408" cy="881119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50177" y="440001"/>
            <a:ext cx="3454999" cy="248549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2700000" lon="180000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 rot="1939235">
            <a:off x="1364023" y="881523"/>
            <a:ext cx="3688935" cy="954107"/>
          </a:xfrm>
          <a:prstGeom prst="rect">
            <a:avLst/>
          </a:prstGeom>
          <a:noFill/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00338D"/>
                </a:solidFill>
              </a:rPr>
              <a:t>Fly</a:t>
            </a:r>
          </a:p>
          <a:p>
            <a:r>
              <a:rPr lang="nb-NO" sz="2800" dirty="0" smtClean="0">
                <a:solidFill>
                  <a:srgbClr val="00338D"/>
                </a:solidFill>
              </a:rPr>
              <a:t>Helikopter</a:t>
            </a:r>
            <a:endParaRPr lang="nb-NO" sz="28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25" y="-93306"/>
            <a:ext cx="12455591" cy="8303727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4243" y="753179"/>
            <a:ext cx="344535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altLang="nb-NO" sz="3200" dirty="0">
                <a:solidFill>
                  <a:schemeClr val="tx2"/>
                </a:solidFill>
                <a:latin typeface="+mn-lt"/>
                <a:cs typeface="+mn-cs"/>
              </a:rPr>
              <a:t>Ålesund sjukehus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29595" y="748417"/>
            <a:ext cx="316944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Ålesund Behandlingssenter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DPS Vegsund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altLang="nb-NO" sz="16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Molde%20sjuke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57" y="-1421133"/>
            <a:ext cx="12596041" cy="8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029438" y="141198"/>
            <a:ext cx="3097213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>
                <a:solidFill>
                  <a:schemeClr val="tx2"/>
                </a:solidFill>
                <a:latin typeface="+mn-lt"/>
                <a:cs typeface="+mn-cs"/>
              </a:rPr>
              <a:t>Psykiatrisk avdeling, Hjelset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Knausen DPS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Molde behandlingssenter</a:t>
            </a:r>
            <a:endParaRPr lang="nb-NO" altLang="nb-NO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079863" y="134848"/>
            <a:ext cx="2879725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altLang="nb-NO" sz="3200" dirty="0">
                <a:solidFill>
                  <a:schemeClr val="tx2"/>
                </a:solidFill>
                <a:latin typeface="+mn-lt"/>
                <a:cs typeface="+mn-cs"/>
              </a:rPr>
              <a:t>Molde sjukehus</a:t>
            </a:r>
          </a:p>
        </p:txBody>
      </p:sp>
    </p:spTree>
    <p:extLst>
      <p:ext uri="{BB962C8B-B14F-4D97-AF65-F5344CB8AC3E}">
        <p14:creationId xmlns:p14="http://schemas.microsoft.com/office/powerpoint/2010/main" val="384668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2" y="-177890"/>
            <a:ext cx="13242660" cy="8831199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7426" y="522832"/>
            <a:ext cx="58912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altLang="nb-NO" sz="3200" dirty="0" smtClean="0">
                <a:solidFill>
                  <a:schemeClr val="tx2"/>
                </a:solidFill>
                <a:latin typeface="+mn-lt"/>
                <a:cs typeface="+mn-cs"/>
              </a:rPr>
              <a:t>Kristiansund sjukehus</a:t>
            </a:r>
            <a:endParaRPr lang="nb-NO" altLang="nb-NO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5522336" y="522832"/>
            <a:ext cx="309721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DPS Kristiansund, Solhagen</a:t>
            </a:r>
            <a:endParaRPr lang="nb-NO" altLang="nb-NO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  <a:cs typeface="+mn-cs"/>
              </a:rPr>
              <a:t>DPS Kristiansund, Nordlandet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altLang="nb-NO" sz="1600" dirty="0" smtClean="0">
                <a:solidFill>
                  <a:schemeClr val="tx2"/>
                </a:solidFill>
                <a:latin typeface="+mn-lt"/>
              </a:rPr>
              <a:t>Aure rehabiliteringssenter</a:t>
            </a:r>
            <a:endParaRPr lang="nb-NO" altLang="nb-NO" sz="16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751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Helse Møre og Romsdal</Template>
  <TotalTime>1821</TotalTime>
  <Words>349</Words>
  <Application>Microsoft Office PowerPoint</Application>
  <PresentationFormat>Widescreen</PresentationFormat>
  <Paragraphs>108</Paragraphs>
  <Slides>21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1_Office-tema</vt:lpstr>
      <vt:lpstr>Helse Møre og Romsdal</vt:lpstr>
      <vt:lpstr>PowerPoint-presentasjon</vt:lpstr>
      <vt:lpstr>Kva er Helse Møre og Romsdal?</vt:lpstr>
      <vt:lpstr>Her finn du oss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Ålesund sjukehus spesielt</vt:lpstr>
      <vt:lpstr>Sjukehuset Nordmøre og Romsdal</vt:lpstr>
      <vt:lpstr>Historisk kontraktsignering for SNR</vt:lpstr>
      <vt:lpstr>Bygningsmessig utviklingsplan HMR eks. SNR - revisjon</vt:lpstr>
      <vt:lpstr>Bakgrunn</vt:lpstr>
      <vt:lpstr>Hovudtiltaka ved Volda sjukehus</vt:lpstr>
      <vt:lpstr>Hovudtiltaka ved Ålesund sjukehus</vt:lpstr>
      <vt:lpstr>Vidare prosess</vt:lpstr>
      <vt:lpstr>Oppfølging utviklingsplan – andre tiltak</vt:lpstr>
      <vt:lpstr>PowerPoint-presentasjon</vt:lpstr>
      <vt:lpstr>       Det er her det skjer!  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Aagaard-Nilsen, Mona</dc:creator>
  <cp:lastModifiedBy>Ristesund, Helge</cp:lastModifiedBy>
  <cp:revision>38</cp:revision>
  <dcterms:created xsi:type="dcterms:W3CDTF">2019-03-21T15:28:49Z</dcterms:created>
  <dcterms:modified xsi:type="dcterms:W3CDTF">2019-11-12T08:13:35Z</dcterms:modified>
</cp:coreProperties>
</file>